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78" r:id="rId3"/>
    <p:sldId id="459" r:id="rId4"/>
    <p:sldId id="468" r:id="rId5"/>
    <p:sldId id="469" r:id="rId6"/>
    <p:sldId id="470" r:id="rId7"/>
    <p:sldId id="461" r:id="rId8"/>
    <p:sldId id="471" r:id="rId9"/>
    <p:sldId id="472" r:id="rId10"/>
    <p:sldId id="485" r:id="rId11"/>
    <p:sldId id="486" r:id="rId12"/>
    <p:sldId id="480" r:id="rId13"/>
    <p:sldId id="491" r:id="rId14"/>
    <p:sldId id="492" r:id="rId15"/>
    <p:sldId id="493" r:id="rId16"/>
    <p:sldId id="494" r:id="rId17"/>
    <p:sldId id="496" r:id="rId18"/>
    <p:sldId id="509" r:id="rId19"/>
    <p:sldId id="511" r:id="rId20"/>
    <p:sldId id="510" r:id="rId21"/>
    <p:sldId id="513" r:id="rId22"/>
    <p:sldId id="517" r:id="rId23"/>
    <p:sldId id="516" r:id="rId24"/>
    <p:sldId id="289" r:id="rId25"/>
    <p:sldId id="293" r:id="rId26"/>
    <p:sldId id="297" r:id="rId27"/>
    <p:sldId id="298" r:id="rId28"/>
    <p:sldId id="296" r:id="rId29"/>
  </p:sldIdLst>
  <p:sldSz cx="9144000" cy="5130800"/>
  <p:notesSz cx="6858000" cy="9144000"/>
  <p:defaultTextStyle>
    <a:lvl1pPr>
      <a:defRPr>
        <a:latin typeface="Arial" panose="020B0706020202030204"/>
        <a:ea typeface="Arial" panose="020B0706020202030204"/>
        <a:cs typeface="Arial" panose="020B0706020202030204"/>
        <a:sym typeface="Arial" panose="020B0706020202030204"/>
      </a:defRPr>
    </a:lvl1pPr>
    <a:lvl2pPr indent="457200">
      <a:defRPr>
        <a:latin typeface="Arial" panose="020B0706020202030204"/>
        <a:ea typeface="Arial" panose="020B0706020202030204"/>
        <a:cs typeface="Arial" panose="020B0706020202030204"/>
        <a:sym typeface="Arial" panose="020B0706020202030204"/>
      </a:defRPr>
    </a:lvl2pPr>
    <a:lvl3pPr indent="914400">
      <a:defRPr>
        <a:latin typeface="Arial" panose="020B0706020202030204"/>
        <a:ea typeface="Arial" panose="020B0706020202030204"/>
        <a:cs typeface="Arial" panose="020B0706020202030204"/>
        <a:sym typeface="Arial" panose="020B0706020202030204"/>
      </a:defRPr>
    </a:lvl3pPr>
    <a:lvl4pPr indent="1371600">
      <a:defRPr>
        <a:latin typeface="Arial" panose="020B0706020202030204"/>
        <a:ea typeface="Arial" panose="020B0706020202030204"/>
        <a:cs typeface="Arial" panose="020B0706020202030204"/>
        <a:sym typeface="Arial" panose="020B0706020202030204"/>
      </a:defRPr>
    </a:lvl4pPr>
    <a:lvl5pPr indent="1828800">
      <a:defRPr>
        <a:latin typeface="Arial" panose="020B0706020202030204"/>
        <a:ea typeface="Arial" panose="020B0706020202030204"/>
        <a:cs typeface="Arial" panose="020B0706020202030204"/>
        <a:sym typeface="Arial" panose="020B0706020202030204"/>
      </a:defRPr>
    </a:lvl5pPr>
    <a:lvl6pPr indent="2286000">
      <a:defRPr>
        <a:latin typeface="Arial" panose="020B0706020202030204"/>
        <a:ea typeface="Arial" panose="020B0706020202030204"/>
        <a:cs typeface="Arial" panose="020B0706020202030204"/>
        <a:sym typeface="Arial" panose="020B0706020202030204"/>
      </a:defRPr>
    </a:lvl6pPr>
    <a:lvl7pPr indent="2743200">
      <a:defRPr>
        <a:latin typeface="Arial" panose="020B0706020202030204"/>
        <a:ea typeface="Arial" panose="020B0706020202030204"/>
        <a:cs typeface="Arial" panose="020B0706020202030204"/>
        <a:sym typeface="Arial" panose="020B0706020202030204"/>
      </a:defRPr>
    </a:lvl7pPr>
    <a:lvl8pPr indent="3200400">
      <a:defRPr>
        <a:latin typeface="Arial" panose="020B0706020202030204"/>
        <a:ea typeface="Arial" panose="020B0706020202030204"/>
        <a:cs typeface="Arial" panose="020B0706020202030204"/>
        <a:sym typeface="Arial" panose="020B0706020202030204"/>
      </a:defRPr>
    </a:lvl8pPr>
    <a:lvl9pPr indent="3657600">
      <a:defRPr>
        <a:latin typeface="Arial" panose="020B0706020202030204"/>
        <a:ea typeface="Arial" panose="020B0706020202030204"/>
        <a:cs typeface="Arial" panose="020B0706020202030204"/>
        <a:sym typeface="Arial" panose="020B0706020202030204"/>
      </a:defRPr>
    </a:lvl9pPr>
  </p:defaultTextStyle>
  <p:extLst>
    <p:ext uri="{EFAFB233-063F-42B5-8137-9DF3F51BA10A}">
      <p15:sldGuideLst xmlns="" xmlns:p15="http://schemas.microsoft.com/office/powerpoint/2012/main">
        <p15:guide id="1" orient="horz" pos="161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E27"/>
    <a:srgbClr val="66FF33"/>
    <a:srgbClr val="01457D"/>
    <a:srgbClr val="025EAA"/>
    <a:srgbClr val="003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4" d="100"/>
          <a:sy n="144" d="100"/>
        </p:scale>
        <p:origin x="-684" y="-102"/>
      </p:cViewPr>
      <p:guideLst>
        <p:guide orient="horz" pos="161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85305911"/>
      </p:ext>
    </p:extLst>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913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algn="ctr">
        <a:defRPr sz="4400">
          <a:latin typeface="Arial" panose="020B0706020202030204"/>
          <a:ea typeface="Arial" panose="020B0706020202030204"/>
          <a:cs typeface="Arial" panose="020B0706020202030204"/>
          <a:sym typeface="Arial" panose="020B0706020202030204"/>
        </a:defRPr>
      </a:lvl1pPr>
      <a:lvl2pPr algn="ctr">
        <a:defRPr sz="4400">
          <a:latin typeface="Arial" panose="020B0706020202030204"/>
          <a:ea typeface="Arial" panose="020B0706020202030204"/>
          <a:cs typeface="Arial" panose="020B0706020202030204"/>
          <a:sym typeface="Arial" panose="020B0706020202030204"/>
        </a:defRPr>
      </a:lvl2pPr>
      <a:lvl3pPr algn="ctr">
        <a:defRPr sz="4400">
          <a:latin typeface="Arial" panose="020B0706020202030204"/>
          <a:ea typeface="Arial" panose="020B0706020202030204"/>
          <a:cs typeface="Arial" panose="020B0706020202030204"/>
          <a:sym typeface="Arial" panose="020B0706020202030204"/>
        </a:defRPr>
      </a:lvl3pPr>
      <a:lvl4pPr algn="ctr">
        <a:defRPr sz="4400">
          <a:latin typeface="Arial" panose="020B0706020202030204"/>
          <a:ea typeface="Arial" panose="020B0706020202030204"/>
          <a:cs typeface="Arial" panose="020B0706020202030204"/>
          <a:sym typeface="Arial" panose="020B0706020202030204"/>
        </a:defRPr>
      </a:lvl4pPr>
      <a:lvl5pPr algn="ctr">
        <a:defRPr sz="4400">
          <a:latin typeface="Arial" panose="020B0706020202030204"/>
          <a:ea typeface="Arial" panose="020B0706020202030204"/>
          <a:cs typeface="Arial" panose="020B0706020202030204"/>
          <a:sym typeface="Arial" panose="020B0706020202030204"/>
        </a:defRPr>
      </a:lvl5pPr>
      <a:lvl6pPr indent="457200" algn="ctr">
        <a:defRPr sz="4400">
          <a:latin typeface="Arial" panose="020B0706020202030204"/>
          <a:ea typeface="Arial" panose="020B0706020202030204"/>
          <a:cs typeface="Arial" panose="020B0706020202030204"/>
          <a:sym typeface="Arial" panose="020B0706020202030204"/>
        </a:defRPr>
      </a:lvl6pPr>
      <a:lvl7pPr indent="914400" algn="ctr">
        <a:defRPr sz="4400">
          <a:latin typeface="Arial" panose="020B0706020202030204"/>
          <a:ea typeface="Arial" panose="020B0706020202030204"/>
          <a:cs typeface="Arial" panose="020B0706020202030204"/>
          <a:sym typeface="Arial" panose="020B0706020202030204"/>
        </a:defRPr>
      </a:lvl7pPr>
      <a:lvl8pPr indent="1371600" algn="ctr">
        <a:defRPr sz="4400">
          <a:latin typeface="Arial" panose="020B0706020202030204"/>
          <a:ea typeface="Arial" panose="020B0706020202030204"/>
          <a:cs typeface="Arial" panose="020B0706020202030204"/>
          <a:sym typeface="Arial" panose="020B0706020202030204"/>
        </a:defRPr>
      </a:lvl8pPr>
      <a:lvl9pPr indent="1828800" algn="ctr">
        <a:defRPr sz="4400">
          <a:latin typeface="Arial" panose="020B0706020202030204"/>
          <a:ea typeface="Arial" panose="020B0706020202030204"/>
          <a:cs typeface="Arial" panose="020B0706020202030204"/>
          <a:sym typeface="Arial" panose="020B0706020202030204"/>
        </a:defRPr>
      </a:lvl9pPr>
    </p:titleStyle>
    <p:bodyStyle>
      <a:lvl1pPr marL="342900" indent="-342900">
        <a:spcBef>
          <a:spcPts val="700"/>
        </a:spcBef>
        <a:buSzPct val="100000"/>
        <a:buChar char="•"/>
        <a:defRPr sz="3200">
          <a:latin typeface="Arial" panose="020B0706020202030204"/>
          <a:ea typeface="Arial" panose="020B0706020202030204"/>
          <a:cs typeface="Arial" panose="020B0706020202030204"/>
          <a:sym typeface="Arial" panose="020B0706020202030204"/>
        </a:defRPr>
      </a:lvl1pPr>
      <a:lvl2pPr marL="783590" indent="-326390">
        <a:spcBef>
          <a:spcPts val="700"/>
        </a:spcBef>
        <a:buSzPct val="100000"/>
        <a:buChar char="–"/>
        <a:defRPr sz="3200">
          <a:latin typeface="Arial" panose="020B0706020202030204"/>
          <a:ea typeface="Arial" panose="020B0706020202030204"/>
          <a:cs typeface="Arial" panose="020B0706020202030204"/>
          <a:sym typeface="Arial" panose="020B0706020202030204"/>
        </a:defRPr>
      </a:lvl2pPr>
      <a:lvl3pPr marL="1219200" indent="-304800">
        <a:spcBef>
          <a:spcPts val="700"/>
        </a:spcBef>
        <a:buSzPct val="100000"/>
        <a:buChar char="•"/>
        <a:defRPr sz="3200">
          <a:latin typeface="Arial" panose="020B0706020202030204"/>
          <a:ea typeface="Arial" panose="020B0706020202030204"/>
          <a:cs typeface="Arial" panose="020B0706020202030204"/>
          <a:sym typeface="Arial" panose="020B0706020202030204"/>
        </a:defRPr>
      </a:lvl3pPr>
      <a:lvl4pPr marL="17373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4pPr>
      <a:lvl5pPr marL="21945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5pPr>
      <a:lvl6pPr marL="26924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6pPr>
      <a:lvl7pPr marL="31496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7pPr>
      <a:lvl8pPr marL="36068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8pPr>
      <a:lvl9pPr marL="40640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9pPr>
    </p:bodyStyle>
    <p:otherStyle>
      <a:lvl1pPr algn="r">
        <a:defRPr sz="1200">
          <a:solidFill>
            <a:schemeClr val="tx1"/>
          </a:solidFill>
          <a:latin typeface="+mn-lt"/>
          <a:ea typeface="+mn-ea"/>
          <a:cs typeface="+mn-cs"/>
          <a:sym typeface="Arial" panose="020B0706020202030204"/>
        </a:defRPr>
      </a:lvl1pPr>
      <a:lvl2pPr indent="457200" algn="r">
        <a:defRPr sz="1200">
          <a:solidFill>
            <a:schemeClr val="tx1"/>
          </a:solidFill>
          <a:latin typeface="+mn-lt"/>
          <a:ea typeface="+mn-ea"/>
          <a:cs typeface="+mn-cs"/>
          <a:sym typeface="Arial" panose="020B0706020202030204"/>
        </a:defRPr>
      </a:lvl2pPr>
      <a:lvl3pPr indent="914400" algn="r">
        <a:defRPr sz="1200">
          <a:solidFill>
            <a:schemeClr val="tx1"/>
          </a:solidFill>
          <a:latin typeface="+mn-lt"/>
          <a:ea typeface="+mn-ea"/>
          <a:cs typeface="+mn-cs"/>
          <a:sym typeface="Arial" panose="020B0706020202030204"/>
        </a:defRPr>
      </a:lvl3pPr>
      <a:lvl4pPr indent="1371600" algn="r">
        <a:defRPr sz="1200">
          <a:solidFill>
            <a:schemeClr val="tx1"/>
          </a:solidFill>
          <a:latin typeface="+mn-lt"/>
          <a:ea typeface="+mn-ea"/>
          <a:cs typeface="+mn-cs"/>
          <a:sym typeface="Arial" panose="020B0706020202030204"/>
        </a:defRPr>
      </a:lvl4pPr>
      <a:lvl5pPr indent="1828800" algn="r">
        <a:defRPr sz="1200">
          <a:solidFill>
            <a:schemeClr val="tx1"/>
          </a:solidFill>
          <a:latin typeface="+mn-lt"/>
          <a:ea typeface="+mn-ea"/>
          <a:cs typeface="+mn-cs"/>
          <a:sym typeface="Arial" panose="020B0706020202030204"/>
        </a:defRPr>
      </a:lvl5pPr>
      <a:lvl6pPr indent="2286000" algn="r">
        <a:defRPr sz="1200">
          <a:solidFill>
            <a:schemeClr val="tx1"/>
          </a:solidFill>
          <a:latin typeface="+mn-lt"/>
          <a:ea typeface="+mn-ea"/>
          <a:cs typeface="+mn-cs"/>
          <a:sym typeface="Arial" panose="020B0706020202030204"/>
        </a:defRPr>
      </a:lvl6pPr>
      <a:lvl7pPr indent="2743200" algn="r">
        <a:defRPr sz="1200">
          <a:solidFill>
            <a:schemeClr val="tx1"/>
          </a:solidFill>
          <a:latin typeface="+mn-lt"/>
          <a:ea typeface="+mn-ea"/>
          <a:cs typeface="+mn-cs"/>
          <a:sym typeface="Arial" panose="020B0706020202030204"/>
        </a:defRPr>
      </a:lvl7pPr>
      <a:lvl8pPr indent="3200400" algn="r">
        <a:defRPr sz="1200">
          <a:solidFill>
            <a:schemeClr val="tx1"/>
          </a:solidFill>
          <a:latin typeface="+mn-lt"/>
          <a:ea typeface="+mn-ea"/>
          <a:cs typeface="+mn-cs"/>
          <a:sym typeface="Arial" panose="020B0706020202030204"/>
        </a:defRPr>
      </a:lvl8pPr>
      <a:lvl9pPr indent="3657600" algn="r">
        <a:defRPr sz="1200">
          <a:solidFill>
            <a:schemeClr val="tx1"/>
          </a:solidFill>
          <a:latin typeface="+mn-lt"/>
          <a:ea typeface="+mn-ea"/>
          <a:cs typeface="+mn-cs"/>
          <a:sym typeface="Arial" panose="020B070602020203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wmf"/></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7.wmf"/></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4.wmf"/></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9.wmf"/><Relationship Id="rId5" Type="http://schemas.openxmlformats.org/officeDocument/2006/relationships/oleObject" Target="../embeddings/oleObject3.bin"/><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pitchFamily="34" charset="-122"/>
                <a:ea typeface="微软雅黑" panose="020B0503020204020204" pitchFamily="34" charset="-122"/>
              </a:rPr>
              <a:t>中</a:t>
            </a:r>
            <a:r>
              <a:rPr lang="zh-CN" altLang="en-US" sz="2400" b="1" dirty="0">
                <a:solidFill>
                  <a:schemeClr val="bg1"/>
                </a:solidFill>
                <a:latin typeface="微软雅黑" panose="020B0503020204020204" pitchFamily="34" charset="-122"/>
                <a:ea typeface="微软雅黑" panose="020B0503020204020204" pitchFamily="34" charset="-122"/>
              </a:rPr>
              <a:t>物理</a:t>
            </a:r>
            <a:endParaRPr kumimoji="0" lang="zh-CN" altLang="en-US" sz="2400" b="1" i="0" u="none" strike="noStrike" cap="none" spc="0" normalizeH="0" dirty="0">
              <a:ln>
                <a:noFill/>
              </a:ln>
              <a:solidFill>
                <a:schemeClr val="bg1"/>
              </a:solidFill>
              <a:effectLst/>
              <a:uFillTx/>
              <a:latin typeface="微软雅黑" panose="020B0503020204020204" pitchFamily="34" charset="-122"/>
              <a:ea typeface="微软雅黑" panose="020B0503020204020204" pitchFamily="34" charset="-122"/>
              <a:sym typeface="Arial" panose="020B0706020202030204"/>
            </a:endParaRPr>
          </a:p>
        </p:txBody>
      </p:sp>
      <p:sp>
        <p:nvSpPr>
          <p:cNvPr id="40" name="Shape 40"/>
          <p:cNvSpPr/>
          <p:nvPr/>
        </p:nvSpPr>
        <p:spPr>
          <a:xfrm>
            <a:off x="4498317" y="2629923"/>
            <a:ext cx="2918072" cy="502702"/>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4000" baseline="-25000" dirty="0" smtClean="0">
                <a:solidFill>
                  <a:schemeClr val="tx1"/>
                </a:solidFill>
                <a:latin typeface="微软雅黑" pitchFamily="34" charset="-122"/>
                <a:ea typeface="微软雅黑" pitchFamily="34" charset="-122"/>
              </a:rPr>
              <a:t>第</a:t>
            </a:r>
            <a:r>
              <a:rPr lang="zh-CN" altLang="en-US" sz="4000" baseline="-25000" dirty="0">
                <a:solidFill>
                  <a:schemeClr val="tx1"/>
                </a:solidFill>
                <a:latin typeface="微软雅黑" pitchFamily="34" charset="-122"/>
                <a:ea typeface="微软雅黑" pitchFamily="34" charset="-122"/>
              </a:rPr>
              <a:t>十九</a:t>
            </a:r>
            <a:r>
              <a:rPr lang="zh-CN" altLang="en-US" sz="4000" baseline="-25000" dirty="0" smtClean="0">
                <a:solidFill>
                  <a:schemeClr val="tx1"/>
                </a:solidFill>
                <a:latin typeface="微软雅黑" pitchFamily="34" charset="-122"/>
                <a:ea typeface="微软雅黑" pitchFamily="34" charset="-122"/>
              </a:rPr>
              <a:t>章  第</a:t>
            </a:r>
            <a:r>
              <a:rPr lang="en-US" altLang="zh-CN" sz="4000" baseline="-25000" dirty="0" smtClean="0">
                <a:solidFill>
                  <a:schemeClr val="tx1"/>
                </a:solidFill>
                <a:latin typeface="微软雅黑" pitchFamily="34" charset="-122"/>
                <a:ea typeface="微软雅黑" pitchFamily="34" charset="-122"/>
              </a:rPr>
              <a:t>2</a:t>
            </a:r>
            <a:r>
              <a:rPr lang="zh-CN" altLang="en-US" sz="4000" baseline="-25000" dirty="0" smtClean="0">
                <a:solidFill>
                  <a:schemeClr val="tx1"/>
                </a:solidFill>
                <a:latin typeface="微软雅黑" pitchFamily="34" charset="-122"/>
                <a:ea typeface="微软雅黑" pitchFamily="34" charset="-122"/>
              </a:rPr>
              <a:t>节</a:t>
            </a:r>
            <a:endParaRPr lang="zh-CN" sz="4000" baseline="-25000" dirty="0">
              <a:solidFill>
                <a:schemeClr val="tx1"/>
              </a:solidFill>
              <a:latin typeface="微软雅黑" pitchFamily="34" charset="-122"/>
              <a:ea typeface="微软雅黑" pitchFamily="34" charset="-122"/>
            </a:endParaRPr>
          </a:p>
        </p:txBody>
      </p:sp>
      <p:sp>
        <p:nvSpPr>
          <p:cNvPr id="5" name="Shape 40"/>
          <p:cNvSpPr/>
          <p:nvPr/>
        </p:nvSpPr>
        <p:spPr>
          <a:xfrm>
            <a:off x="3787965" y="916891"/>
            <a:ext cx="4169441" cy="830997"/>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人教</a:t>
            </a:r>
            <a:r>
              <a:rPr lang="zh-CN" altLang="en-US" sz="7200" b="1" baseline="-25000" dirty="0" smtClean="0">
                <a:solidFill>
                  <a:srgbClr val="007E27"/>
                </a:solidFill>
                <a:latin typeface="方正姚体" panose="02010601030101010101" pitchFamily="2" charset="-122"/>
                <a:ea typeface="方正姚体" panose="02010601030101010101" pitchFamily="2" charset="-122"/>
              </a:rPr>
              <a:t>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300229" y="3330856"/>
            <a:ext cx="3314248" cy="646331"/>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5400" baseline="-25000" dirty="0" smtClean="0">
                <a:solidFill>
                  <a:srgbClr val="FF0000"/>
                </a:solidFill>
                <a:latin typeface="微软雅黑" pitchFamily="34" charset="-122"/>
                <a:ea typeface="微软雅黑" pitchFamily="34" charset="-122"/>
              </a:rPr>
              <a:t>电流过大的原因</a:t>
            </a:r>
            <a:endParaRPr lang="zh-CN" sz="5400" baseline="-25000" dirty="0">
              <a:solidFill>
                <a:srgbClr val="FF0000"/>
              </a:solidFill>
              <a:latin typeface="微软雅黑" pitchFamily="34" charset="-122"/>
              <a:ea typeface="微软雅黑" pitchFamily="34" charset="-122"/>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endParaRPr>
          </a:p>
        </p:txBody>
      </p:sp>
      <p:sp>
        <p:nvSpPr>
          <p:cNvPr id="7" name="文本框 6"/>
          <p:cNvSpPr txBox="1"/>
          <p:nvPr/>
        </p:nvSpPr>
        <p:spPr>
          <a:xfrm>
            <a:off x="5249438" y="2069055"/>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itchFamily="34" charset="-122"/>
                <a:ea typeface="微软雅黑" pitchFamily="34" charset="-122"/>
                <a:sym typeface="Arial" panose="020B0706020202030204"/>
              </a:rPr>
              <a:t>（九年级）</a:t>
            </a:r>
            <a:endParaRPr kumimoji="0" lang="zh-CN" altLang="en-US" sz="1800" b="0" i="0" u="none" strike="noStrike" cap="none" spc="0" normalizeH="0" baseline="0" dirty="0">
              <a:ln>
                <a:noFill/>
              </a:ln>
              <a:solidFill>
                <a:srgbClr val="000000"/>
              </a:solidFill>
              <a:effectLst/>
              <a:uFillTx/>
              <a:latin typeface="微软雅黑" pitchFamily="34" charset="-122"/>
              <a:ea typeface="微软雅黑" pitchFamily="34" charset="-122"/>
              <a:sym typeface="Arial" panose="020B0706020202030204"/>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146" y="1086224"/>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1"/>
          <p:cNvSpPr>
            <a:spLocks noChangeArrowheads="1"/>
          </p:cNvSpPr>
          <p:nvPr/>
        </p:nvSpPr>
        <p:spPr bwMode="auto">
          <a:xfrm>
            <a:off x="500056" y="420558"/>
            <a:ext cx="803564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2400" dirty="0">
                <a:solidFill>
                  <a:srgbClr val="FF0000"/>
                </a:solidFill>
                <a:latin typeface="微软雅黑" pitchFamily="34" charset="-122"/>
                <a:ea typeface="微软雅黑" pitchFamily="34" charset="-122"/>
                <a:sym typeface="宋体" pitchFamily="2" charset="-122"/>
              </a:rPr>
              <a:t>解 </a:t>
            </a:r>
            <a:r>
              <a:rPr lang="zh-CN" altLang="en-US" sz="2400" dirty="0" smtClean="0">
                <a:solidFill>
                  <a:srgbClr val="FF0000"/>
                </a:solidFill>
                <a:latin typeface="微软雅黑" pitchFamily="34" charset="-122"/>
                <a:ea typeface="微软雅黑" pitchFamily="34" charset="-122"/>
                <a:sym typeface="宋体" pitchFamily="2" charset="-122"/>
              </a:rPr>
              <a:t>：（</a:t>
            </a:r>
            <a:r>
              <a:rPr lang="en-US" altLang="zh-CN" sz="2400" dirty="0">
                <a:solidFill>
                  <a:srgbClr val="FF0000"/>
                </a:solidFill>
                <a:latin typeface="微软雅黑" pitchFamily="34" charset="-122"/>
                <a:ea typeface="微软雅黑" pitchFamily="34" charset="-122"/>
                <a:sym typeface="Calibri" pitchFamily="34" charset="0"/>
              </a:rPr>
              <a:t>1</a:t>
            </a:r>
            <a:r>
              <a:rPr lang="zh-CN" altLang="en-US" sz="2400" dirty="0">
                <a:solidFill>
                  <a:srgbClr val="FF0000"/>
                </a:solidFill>
                <a:latin typeface="微软雅黑" pitchFamily="34" charset="-122"/>
                <a:ea typeface="微软雅黑" pitchFamily="34" charset="-122"/>
                <a:sym typeface="宋体" pitchFamily="2" charset="-122"/>
              </a:rPr>
              <a:t>）根据电功率和电流、电压的关系式</a:t>
            </a:r>
            <a:r>
              <a:rPr lang="en-US" altLang="zh-CN" sz="2400" dirty="0">
                <a:solidFill>
                  <a:srgbClr val="FF0000"/>
                </a:solidFill>
                <a:latin typeface="微软雅黑" pitchFamily="34" charset="-122"/>
                <a:ea typeface="微软雅黑" pitchFamily="34" charset="-122"/>
                <a:sym typeface="Calibri" pitchFamily="34" charset="0"/>
              </a:rPr>
              <a:t>P = UI</a:t>
            </a:r>
            <a:r>
              <a:rPr lang="zh-CN" altLang="en-US" sz="2400" dirty="0">
                <a:solidFill>
                  <a:srgbClr val="FF0000"/>
                </a:solidFill>
                <a:latin typeface="微软雅黑" pitchFamily="34" charset="-122"/>
                <a:ea typeface="微软雅黑" pitchFamily="34" charset="-122"/>
                <a:sym typeface="宋体" pitchFamily="2" charset="-122"/>
              </a:rPr>
              <a:t>，可以</a:t>
            </a:r>
            <a:r>
              <a:rPr lang="zh-CN" altLang="en-US" sz="2400" dirty="0" smtClean="0">
                <a:solidFill>
                  <a:srgbClr val="FF0000"/>
                </a:solidFill>
                <a:latin typeface="微软雅黑" pitchFamily="34" charset="-122"/>
                <a:ea typeface="微软雅黑" pitchFamily="34" charset="-122"/>
                <a:sym typeface="宋体" pitchFamily="2" charset="-122"/>
              </a:rPr>
              <a:t>得到：</a:t>
            </a:r>
            <a:r>
              <a:rPr lang="en-US" altLang="zh-CN" sz="2400" dirty="0" smtClean="0">
                <a:solidFill>
                  <a:srgbClr val="FF0000"/>
                </a:solidFill>
                <a:latin typeface="微软雅黑" pitchFamily="34" charset="-122"/>
                <a:ea typeface="微软雅黑" pitchFamily="34" charset="-122"/>
                <a:sym typeface="Calibri" pitchFamily="34" charset="0"/>
              </a:rPr>
              <a:t>I=P/U</a:t>
            </a:r>
            <a:endParaRPr lang="en-US" altLang="zh-CN" sz="2400" dirty="0">
              <a:solidFill>
                <a:srgbClr val="FF0000"/>
              </a:solidFill>
              <a:latin typeface="微软雅黑" pitchFamily="34" charset="-122"/>
              <a:ea typeface="微软雅黑" pitchFamily="34" charset="-122"/>
              <a:sym typeface="Calibri" pitchFamily="34" charset="0"/>
            </a:endParaRPr>
          </a:p>
          <a:p>
            <a:pPr algn="l">
              <a:lnSpc>
                <a:spcPct val="150000"/>
              </a:lnSpc>
            </a:pPr>
            <a:r>
              <a:rPr lang="zh-CN" altLang="en-US" sz="2400" dirty="0">
                <a:solidFill>
                  <a:srgbClr val="FF0000"/>
                </a:solidFill>
                <a:latin typeface="微软雅黑" pitchFamily="34" charset="-122"/>
                <a:ea typeface="微软雅黑" pitchFamily="34" charset="-122"/>
                <a:sym typeface="宋体" pitchFamily="2" charset="-122"/>
              </a:rPr>
              <a:t>        家庭电路的电压是</a:t>
            </a:r>
            <a:r>
              <a:rPr lang="en-US" altLang="zh-CN" sz="2400" dirty="0">
                <a:solidFill>
                  <a:srgbClr val="FF0000"/>
                </a:solidFill>
                <a:latin typeface="微软雅黑" pitchFamily="34" charset="-122"/>
                <a:ea typeface="微软雅黑" pitchFamily="34" charset="-122"/>
                <a:sym typeface="Calibri" pitchFamily="34" charset="0"/>
              </a:rPr>
              <a:t>220 V</a:t>
            </a:r>
            <a:r>
              <a:rPr lang="zh-CN" altLang="en-US" sz="2400" dirty="0">
                <a:solidFill>
                  <a:srgbClr val="FF0000"/>
                </a:solidFill>
                <a:latin typeface="微软雅黑" pitchFamily="34" charset="-122"/>
                <a:ea typeface="微软雅黑" pitchFamily="34" charset="-122"/>
                <a:sym typeface="宋体" pitchFamily="2" charset="-122"/>
              </a:rPr>
              <a:t>，所以通过这台空调的电流</a:t>
            </a:r>
          </a:p>
          <a:p>
            <a:pPr algn="l">
              <a:lnSpc>
                <a:spcPct val="150000"/>
              </a:lnSpc>
            </a:pPr>
            <a:r>
              <a:rPr lang="en-US" altLang="zh-CN" sz="2400" dirty="0">
                <a:solidFill>
                  <a:srgbClr val="FF0000"/>
                </a:solidFill>
                <a:latin typeface="微软雅黑" pitchFamily="34" charset="-122"/>
                <a:ea typeface="微软雅黑" pitchFamily="34" charset="-122"/>
                <a:sym typeface="Calibri" pitchFamily="34" charset="0"/>
              </a:rPr>
              <a:t>       I</a:t>
            </a:r>
            <a:r>
              <a:rPr lang="en-US" altLang="zh-CN" sz="2400" baseline="-25000" dirty="0">
                <a:solidFill>
                  <a:srgbClr val="FF0000"/>
                </a:solidFill>
                <a:latin typeface="微软雅黑" pitchFamily="34" charset="-122"/>
                <a:ea typeface="微软雅黑" pitchFamily="34" charset="-122"/>
                <a:sym typeface="Calibri" pitchFamily="34" charset="0"/>
              </a:rPr>
              <a:t>1</a:t>
            </a:r>
            <a:r>
              <a:rPr lang="en-US" altLang="zh-CN" sz="2400" dirty="0">
                <a:solidFill>
                  <a:srgbClr val="FF0000"/>
                </a:solidFill>
                <a:latin typeface="微软雅黑" pitchFamily="34" charset="-122"/>
                <a:ea typeface="微软雅黑" pitchFamily="34" charset="-122"/>
                <a:sym typeface="Calibri" pitchFamily="34" charset="0"/>
              </a:rPr>
              <a:t> =P</a:t>
            </a:r>
            <a:r>
              <a:rPr lang="en-US" altLang="zh-CN" sz="2400" baseline="-25000" dirty="0">
                <a:solidFill>
                  <a:srgbClr val="FF0000"/>
                </a:solidFill>
                <a:latin typeface="微软雅黑" pitchFamily="34" charset="-122"/>
                <a:ea typeface="微软雅黑" pitchFamily="34" charset="-122"/>
                <a:sym typeface="Calibri" pitchFamily="34" charset="0"/>
              </a:rPr>
              <a:t>1</a:t>
            </a:r>
            <a:r>
              <a:rPr lang="en-US" altLang="zh-CN" sz="2400" dirty="0">
                <a:solidFill>
                  <a:srgbClr val="FF0000"/>
                </a:solidFill>
                <a:latin typeface="微软雅黑" pitchFamily="34" charset="-122"/>
                <a:ea typeface="微软雅黑" pitchFamily="34" charset="-122"/>
                <a:sym typeface="Calibri" pitchFamily="34" charset="0"/>
              </a:rPr>
              <a:t>/U =1 000 W/220 V= 4.5 A</a:t>
            </a:r>
            <a:endParaRPr lang="zh-CN" altLang="en-US" sz="2400" dirty="0">
              <a:solidFill>
                <a:srgbClr val="FF0000"/>
              </a:solidFill>
              <a:latin typeface="微软雅黑" pitchFamily="34" charset="-122"/>
              <a:ea typeface="微软雅黑" pitchFamily="34" charset="-122"/>
              <a:sym typeface="Calibri" pitchFamily="34" charset="0"/>
            </a:endParaRPr>
          </a:p>
          <a:p>
            <a:pPr algn="l">
              <a:lnSpc>
                <a:spcPct val="150000"/>
              </a:lnSpc>
            </a:pPr>
            <a:r>
              <a:rPr lang="zh-CN" altLang="en-US" sz="2400" dirty="0">
                <a:solidFill>
                  <a:srgbClr val="FF0000"/>
                </a:solidFill>
                <a:latin typeface="微软雅黑" pitchFamily="34" charset="-122"/>
                <a:ea typeface="微软雅黑" pitchFamily="34" charset="-122"/>
                <a:sym typeface="宋体" pitchFamily="2" charset="-122"/>
              </a:rPr>
              <a:t>  </a:t>
            </a:r>
            <a:r>
              <a:rPr lang="zh-CN" altLang="en-US" sz="2400" dirty="0" smtClean="0">
                <a:solidFill>
                  <a:srgbClr val="FF0000"/>
                </a:solidFill>
                <a:latin typeface="微软雅黑" pitchFamily="34" charset="-122"/>
                <a:ea typeface="微软雅黑" pitchFamily="34" charset="-122"/>
                <a:sym typeface="宋体" pitchFamily="2" charset="-122"/>
              </a:rPr>
              <a:t>（</a:t>
            </a:r>
            <a:r>
              <a:rPr lang="en-US" altLang="zh-CN" sz="2400" dirty="0">
                <a:solidFill>
                  <a:srgbClr val="FF0000"/>
                </a:solidFill>
                <a:latin typeface="微软雅黑" pitchFamily="34" charset="-122"/>
                <a:ea typeface="微软雅黑" pitchFamily="34" charset="-122"/>
                <a:sym typeface="Calibri" pitchFamily="34" charset="0"/>
              </a:rPr>
              <a:t>2</a:t>
            </a:r>
            <a:r>
              <a:rPr lang="zh-CN" altLang="en-US" sz="2400" dirty="0">
                <a:solidFill>
                  <a:srgbClr val="FF0000"/>
                </a:solidFill>
                <a:latin typeface="微软雅黑" pitchFamily="34" charset="-122"/>
                <a:ea typeface="微软雅黑" pitchFamily="34" charset="-122"/>
                <a:sym typeface="宋体" pitchFamily="2" charset="-122"/>
              </a:rPr>
              <a:t>）增加这台空调后，明明家的用电器总功率变为</a:t>
            </a:r>
            <a:r>
              <a:rPr lang="en-US" altLang="zh-CN" sz="2400" dirty="0" smtClean="0">
                <a:solidFill>
                  <a:srgbClr val="FF0000"/>
                </a:solidFill>
                <a:latin typeface="微软雅黑" pitchFamily="34" charset="-122"/>
                <a:ea typeface="微软雅黑" pitchFamily="34" charset="-122"/>
                <a:sym typeface="Calibri" pitchFamily="34" charset="0"/>
              </a:rPr>
              <a:t>6600 </a:t>
            </a:r>
            <a:r>
              <a:rPr lang="en-US" altLang="zh-CN" sz="2400" dirty="0">
                <a:solidFill>
                  <a:srgbClr val="FF0000"/>
                </a:solidFill>
                <a:latin typeface="微软雅黑" pitchFamily="34" charset="-122"/>
                <a:ea typeface="微软雅黑" pitchFamily="34" charset="-122"/>
                <a:sym typeface="Calibri" pitchFamily="34" charset="0"/>
              </a:rPr>
              <a:t>W</a:t>
            </a:r>
            <a:r>
              <a:rPr lang="zh-CN" altLang="en-US" sz="2400" dirty="0">
                <a:solidFill>
                  <a:srgbClr val="FF0000"/>
                </a:solidFill>
                <a:latin typeface="微软雅黑" pitchFamily="34" charset="-122"/>
                <a:ea typeface="微软雅黑" pitchFamily="34" charset="-122"/>
                <a:sym typeface="宋体" pitchFamily="2" charset="-122"/>
              </a:rPr>
              <a:t>，总电流为</a:t>
            </a:r>
            <a:r>
              <a:rPr lang="en-US" altLang="zh-CN" sz="2400" dirty="0">
                <a:solidFill>
                  <a:srgbClr val="FF0000"/>
                </a:solidFill>
                <a:latin typeface="微软雅黑" pitchFamily="34" charset="-122"/>
                <a:ea typeface="微软雅黑" pitchFamily="34" charset="-122"/>
                <a:sym typeface="Calibri" pitchFamily="34" charset="0"/>
              </a:rPr>
              <a:t>I =P/U=6 600 W/220 V= 30 A &lt; 40 A</a:t>
            </a:r>
            <a:endParaRPr lang="zh-CN" altLang="en-US" sz="2400" dirty="0">
              <a:solidFill>
                <a:srgbClr val="FF0000"/>
              </a:solidFill>
              <a:latin typeface="微软雅黑" pitchFamily="34" charset="-122"/>
              <a:ea typeface="微软雅黑" pitchFamily="34" charset="-122"/>
              <a:sym typeface="Calibri" pitchFamily="34" charset="0"/>
            </a:endParaRPr>
          </a:p>
          <a:p>
            <a:pPr algn="l">
              <a:lnSpc>
                <a:spcPct val="150000"/>
              </a:lnSpc>
            </a:pPr>
            <a:r>
              <a:rPr lang="zh-CN" altLang="en-US" sz="2400" dirty="0">
                <a:solidFill>
                  <a:srgbClr val="FF0000"/>
                </a:solidFill>
                <a:latin typeface="微软雅黑" pitchFamily="34" charset="-122"/>
                <a:ea typeface="微软雅黑" pitchFamily="34" charset="-122"/>
                <a:sym typeface="宋体" pitchFamily="2" charset="-122"/>
              </a:rPr>
              <a:t>所以，从电能表使用的角度考虑，可以安装这样一台空调。</a:t>
            </a:r>
            <a:endParaRPr lang="zh-CN" altLang="en-US"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110713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4" name="矩形 1"/>
          <p:cNvSpPr>
            <a:spLocks noChangeArrowheads="1"/>
          </p:cNvSpPr>
          <p:nvPr/>
        </p:nvSpPr>
        <p:spPr bwMode="auto">
          <a:xfrm>
            <a:off x="486858" y="648312"/>
            <a:ext cx="78273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2400" dirty="0" smtClean="0">
                <a:latin typeface="微软雅黑" pitchFamily="34" charset="-122"/>
                <a:ea typeface="微软雅黑" pitchFamily="34" charset="-122"/>
              </a:rPr>
              <a:t>为了</a:t>
            </a:r>
            <a:r>
              <a:rPr lang="zh-CN" altLang="en-US" sz="2400" dirty="0">
                <a:latin typeface="微软雅黑" pitchFamily="34" charset="-122"/>
                <a:ea typeface="微软雅黑" pitchFamily="34" charset="-122"/>
              </a:rPr>
              <a:t>防止家庭电路出现总功率过大现象，家庭用电时，要注意什么？</a:t>
            </a:r>
          </a:p>
        </p:txBody>
      </p:sp>
      <p:sp>
        <p:nvSpPr>
          <p:cNvPr id="5" name="矩形 4"/>
          <p:cNvSpPr>
            <a:spLocks noChangeArrowheads="1"/>
          </p:cNvSpPr>
          <p:nvPr/>
        </p:nvSpPr>
        <p:spPr bwMode="auto">
          <a:xfrm>
            <a:off x="450871" y="1780908"/>
            <a:ext cx="83199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en-US" altLang="zh-CN" sz="2400" dirty="0" smtClean="0">
                <a:solidFill>
                  <a:srgbClr val="C00000"/>
                </a:solidFill>
                <a:latin typeface="微软雅黑" pitchFamily="34" charset="-122"/>
                <a:ea typeface="微软雅黑" pitchFamily="34" charset="-122"/>
              </a:rPr>
              <a:t>1.</a:t>
            </a:r>
            <a:r>
              <a:rPr lang="zh-CN" altLang="en-US" sz="2400" dirty="0" smtClean="0">
                <a:solidFill>
                  <a:srgbClr val="C00000"/>
                </a:solidFill>
                <a:latin typeface="微软雅黑" pitchFamily="34" charset="-122"/>
                <a:ea typeface="微软雅黑" pitchFamily="34" charset="-122"/>
              </a:rPr>
              <a:t>大功率</a:t>
            </a:r>
            <a:r>
              <a:rPr lang="zh-CN" altLang="en-US" sz="2400" dirty="0">
                <a:solidFill>
                  <a:srgbClr val="C00000"/>
                </a:solidFill>
                <a:latin typeface="微软雅黑" pitchFamily="34" charset="-122"/>
                <a:ea typeface="微软雅黑" pitchFamily="34" charset="-122"/>
              </a:rPr>
              <a:t>用电器不要同时使用</a:t>
            </a:r>
            <a:endParaRPr lang="en-US" altLang="zh-CN" sz="2400" dirty="0">
              <a:solidFill>
                <a:srgbClr val="C00000"/>
              </a:solidFill>
              <a:latin typeface="微软雅黑" pitchFamily="34" charset="-122"/>
              <a:ea typeface="微软雅黑" pitchFamily="34" charset="-122"/>
            </a:endParaRPr>
          </a:p>
          <a:p>
            <a:pPr algn="l">
              <a:lnSpc>
                <a:spcPct val="150000"/>
              </a:lnSpc>
            </a:pPr>
            <a:r>
              <a:rPr lang="en-US" altLang="zh-CN" sz="2400" dirty="0" smtClean="0">
                <a:solidFill>
                  <a:srgbClr val="C00000"/>
                </a:solidFill>
                <a:latin typeface="微软雅黑" pitchFamily="34" charset="-122"/>
                <a:ea typeface="微软雅黑" pitchFamily="34" charset="-122"/>
              </a:rPr>
              <a:t>2.</a:t>
            </a:r>
            <a:r>
              <a:rPr lang="zh-CN" altLang="en-US" sz="2400" dirty="0" smtClean="0">
                <a:solidFill>
                  <a:srgbClr val="C00000"/>
                </a:solidFill>
                <a:latin typeface="微软雅黑" pitchFamily="34" charset="-122"/>
                <a:ea typeface="微软雅黑" pitchFamily="34" charset="-122"/>
              </a:rPr>
              <a:t>对于</a:t>
            </a:r>
            <a:r>
              <a:rPr lang="zh-CN" altLang="en-US" sz="2400" dirty="0">
                <a:solidFill>
                  <a:srgbClr val="C00000"/>
                </a:solidFill>
                <a:latin typeface="微软雅黑" pitchFamily="34" charset="-122"/>
                <a:ea typeface="微软雅黑" pitchFamily="34" charset="-122"/>
              </a:rPr>
              <a:t>空调、电暖器、电热水器等功率较大的用电器，应采用独立供电的方式，即一条线路专供一大功率的用电器使用。</a:t>
            </a:r>
          </a:p>
        </p:txBody>
      </p:sp>
      <p:sp>
        <p:nvSpPr>
          <p:cNvPr id="6" name="标题 152577"/>
          <p:cNvSpPr txBox="1">
            <a:spLocks/>
          </p:cNvSpPr>
          <p:nvPr/>
        </p:nvSpPr>
        <p:spPr>
          <a:xfrm>
            <a:off x="377849" y="3535234"/>
            <a:ext cx="7995684" cy="1237588"/>
          </a:xfrm>
          <a:prstGeom prst="rect">
            <a:avLst/>
          </a:prstGeom>
        </p:spPr>
        <p:txBody>
          <a:bodyPr>
            <a:noAutofit/>
          </a:bodyPr>
          <a:lstStyle>
            <a:lvl1pPr algn="ctr">
              <a:defRPr sz="4400">
                <a:latin typeface="Arial" panose="020B0706020202030204"/>
                <a:ea typeface="Arial" panose="020B0706020202030204"/>
                <a:cs typeface="Arial" panose="020B0706020202030204"/>
                <a:sym typeface="Arial" panose="020B0706020202030204"/>
              </a:defRPr>
            </a:lvl1pPr>
            <a:lvl2pPr algn="ctr">
              <a:defRPr sz="4400">
                <a:latin typeface="Arial" panose="020B0706020202030204"/>
                <a:ea typeface="Arial" panose="020B0706020202030204"/>
                <a:cs typeface="Arial" panose="020B0706020202030204"/>
                <a:sym typeface="Arial" panose="020B0706020202030204"/>
              </a:defRPr>
            </a:lvl2pPr>
            <a:lvl3pPr algn="ctr">
              <a:defRPr sz="4400">
                <a:latin typeface="Arial" panose="020B0706020202030204"/>
                <a:ea typeface="Arial" panose="020B0706020202030204"/>
                <a:cs typeface="Arial" panose="020B0706020202030204"/>
                <a:sym typeface="Arial" panose="020B0706020202030204"/>
              </a:defRPr>
            </a:lvl3pPr>
            <a:lvl4pPr algn="ctr">
              <a:defRPr sz="4400">
                <a:latin typeface="Arial" panose="020B0706020202030204"/>
                <a:ea typeface="Arial" panose="020B0706020202030204"/>
                <a:cs typeface="Arial" panose="020B0706020202030204"/>
                <a:sym typeface="Arial" panose="020B0706020202030204"/>
              </a:defRPr>
            </a:lvl4pPr>
            <a:lvl5pPr algn="ctr">
              <a:defRPr sz="4400">
                <a:latin typeface="Arial" panose="020B0706020202030204"/>
                <a:ea typeface="Arial" panose="020B0706020202030204"/>
                <a:cs typeface="Arial" panose="020B0706020202030204"/>
                <a:sym typeface="Arial" panose="020B0706020202030204"/>
              </a:defRPr>
            </a:lvl5pPr>
            <a:lvl6pPr indent="457200" algn="ctr">
              <a:defRPr sz="4400">
                <a:latin typeface="Arial" panose="020B0706020202030204"/>
                <a:ea typeface="Arial" panose="020B0706020202030204"/>
                <a:cs typeface="Arial" panose="020B0706020202030204"/>
                <a:sym typeface="Arial" panose="020B0706020202030204"/>
              </a:defRPr>
            </a:lvl6pPr>
            <a:lvl7pPr indent="914400" algn="ctr">
              <a:defRPr sz="4400">
                <a:latin typeface="Arial" panose="020B0706020202030204"/>
                <a:ea typeface="Arial" panose="020B0706020202030204"/>
                <a:cs typeface="Arial" panose="020B0706020202030204"/>
                <a:sym typeface="Arial" panose="020B0706020202030204"/>
              </a:defRPr>
            </a:lvl7pPr>
            <a:lvl8pPr indent="1371600" algn="ctr">
              <a:defRPr sz="4400">
                <a:latin typeface="Arial" panose="020B0706020202030204"/>
                <a:ea typeface="Arial" panose="020B0706020202030204"/>
                <a:cs typeface="Arial" panose="020B0706020202030204"/>
                <a:sym typeface="Arial" panose="020B0706020202030204"/>
              </a:defRPr>
            </a:lvl8pPr>
            <a:lvl9pPr indent="1828800" algn="ctr">
              <a:defRPr sz="4400">
                <a:latin typeface="Arial" panose="020B0706020202030204"/>
                <a:ea typeface="Arial" panose="020B0706020202030204"/>
                <a:cs typeface="Arial" panose="020B0706020202030204"/>
                <a:sym typeface="Arial" panose="020B0706020202030204"/>
              </a:defRPr>
            </a:lvl9pPr>
          </a:lstStyle>
          <a:p>
            <a:pPr algn="l">
              <a:lnSpc>
                <a:spcPct val="160000"/>
              </a:lnSpc>
            </a:pPr>
            <a:r>
              <a:rPr lang="zh-CN" altLang="en-US" sz="2400" noProof="1" smtClean="0">
                <a:latin typeface="微软雅黑" pitchFamily="34" charset="-122"/>
                <a:ea typeface="微软雅黑" pitchFamily="34" charset="-122"/>
              </a:rPr>
              <a:t>一定注意：不要让干路的总电流超过家里供电线路和电能表所允许的最大值。</a:t>
            </a:r>
            <a:endParaRPr lang="zh-CN" altLang="en-US" sz="2400" noProof="1">
              <a:latin typeface="微软雅黑" pitchFamily="34" charset="-122"/>
              <a:ea typeface="微软雅黑" pitchFamily="34" charset="-122"/>
            </a:endParaRPr>
          </a:p>
        </p:txBody>
      </p:sp>
      <p:grpSp>
        <p:nvGrpSpPr>
          <p:cNvPr id="7" name="组合 6"/>
          <p:cNvGrpSpPr/>
          <p:nvPr/>
        </p:nvGrpSpPr>
        <p:grpSpPr>
          <a:xfrm>
            <a:off x="249701" y="217392"/>
            <a:ext cx="1430994" cy="588916"/>
            <a:chOff x="702606" y="1857951"/>
            <a:chExt cx="1430994" cy="697781"/>
          </a:xfrm>
        </p:grpSpPr>
        <p:sp>
          <p:nvSpPr>
            <p:cNvPr id="8"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9" name="Shape 112"/>
            <p:cNvSpPr/>
            <p:nvPr/>
          </p:nvSpPr>
          <p:spPr>
            <a:xfrm>
              <a:off x="702606" y="1899066"/>
              <a:ext cx="1430994"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问题思考</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Tree>
    <p:extLst>
      <p:ext uri="{BB962C8B-B14F-4D97-AF65-F5344CB8AC3E}">
        <p14:creationId xmlns:p14="http://schemas.microsoft.com/office/powerpoint/2010/main" val="1126162929"/>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000" fill="hold"/>
                                        <p:tgtEl>
                                          <p:spTgt spid="6"/>
                                        </p:tgtEl>
                                        <p:attrNameLst>
                                          <p:attrName>ppt_x</p:attrName>
                                        </p:attrNameLst>
                                      </p:cBhvr>
                                      <p:tavLst>
                                        <p:tav tm="0">
                                          <p:val>
                                            <p:strVal val="1+#ppt_w/2"/>
                                          </p:val>
                                        </p:tav>
                                        <p:tav tm="100000">
                                          <p:val>
                                            <p:strVal val="#ppt_x"/>
                                          </p:val>
                                        </p:tav>
                                      </p:tavLst>
                                    </p:anim>
                                    <p:anim calcmode="lin" valueType="num">
                                      <p:cBhvr additive="base">
                                        <p:cTn id="16"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4" name="矩形 4"/>
          <p:cNvSpPr txBox="1">
            <a:spLocks noChangeArrowheads="1"/>
          </p:cNvSpPr>
          <p:nvPr/>
        </p:nvSpPr>
        <p:spPr bwMode="auto">
          <a:xfrm>
            <a:off x="319799" y="228190"/>
            <a:ext cx="6790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chemeClr val="tx1"/>
                </a:solidFill>
                <a:latin typeface="微软雅黑" pitchFamily="34" charset="-122"/>
                <a:ea typeface="微软雅黑" pitchFamily="34" charset="-122"/>
                <a:sym typeface="微软雅黑" pitchFamily="34" charset="-122"/>
              </a:rPr>
              <a:t>二</a:t>
            </a:r>
            <a:r>
              <a:rPr lang="zh-CN" altLang="zh-CN" sz="2800" dirty="0" smtClean="0">
                <a:solidFill>
                  <a:schemeClr val="tx1"/>
                </a:solidFill>
                <a:latin typeface="微软雅黑" pitchFamily="34" charset="-122"/>
                <a:ea typeface="微软雅黑" pitchFamily="34" charset="-122"/>
                <a:sym typeface="微软雅黑" pitchFamily="34" charset="-122"/>
              </a:rPr>
              <a:t>、</a:t>
            </a:r>
            <a:r>
              <a:rPr lang="zh-CN" altLang="en-US" sz="2800" dirty="0" smtClean="0">
                <a:solidFill>
                  <a:schemeClr val="tx1"/>
                </a:solidFill>
                <a:latin typeface="微软雅黑" pitchFamily="34" charset="-122"/>
                <a:ea typeface="微软雅黑" pitchFamily="34" charset="-122"/>
                <a:sym typeface="微软雅黑" pitchFamily="34" charset="-122"/>
              </a:rPr>
              <a:t>短路</a:t>
            </a:r>
            <a:r>
              <a:rPr lang="zh-CN" altLang="zh-CN" sz="2800" dirty="0" smtClean="0">
                <a:solidFill>
                  <a:schemeClr val="tx1"/>
                </a:solidFill>
                <a:latin typeface="微软雅黑" pitchFamily="34" charset="-122"/>
                <a:ea typeface="微软雅黑" pitchFamily="34" charset="-122"/>
                <a:sym typeface="微软雅黑" pitchFamily="34" charset="-122"/>
              </a:rPr>
              <a:t>对</a:t>
            </a:r>
            <a:r>
              <a:rPr lang="zh-CN" altLang="zh-CN" sz="2800" dirty="0">
                <a:solidFill>
                  <a:schemeClr val="tx1"/>
                </a:solidFill>
                <a:latin typeface="微软雅黑" pitchFamily="34" charset="-122"/>
                <a:ea typeface="微软雅黑" pitchFamily="34" charset="-122"/>
                <a:sym typeface="微软雅黑" pitchFamily="34" charset="-122"/>
              </a:rPr>
              <a:t>家庭电路的影响</a:t>
            </a:r>
          </a:p>
        </p:txBody>
      </p:sp>
      <p:sp>
        <p:nvSpPr>
          <p:cNvPr id="5" name="矩形 6"/>
          <p:cNvSpPr/>
          <p:nvPr/>
        </p:nvSpPr>
        <p:spPr>
          <a:xfrm>
            <a:off x="345200" y="751410"/>
            <a:ext cx="7782799" cy="1202893"/>
          </a:xfrm>
          <a:prstGeom prst="rect">
            <a:avLst/>
          </a:prstGeom>
          <a:solidFill>
            <a:schemeClr val="bg1">
              <a:alpha val="0"/>
            </a:schemeClr>
          </a:solidFill>
          <a:ln w="9525">
            <a:noFill/>
          </a:ln>
        </p:spPr>
        <p:txBody>
          <a:bodyPr vert="horz" wrap="square" lIns="90170" tIns="46990" rIns="90170" bIns="46990" anchor="t">
            <a:spAutoFit/>
          </a:bodyPr>
          <a:lstStyle/>
          <a:p>
            <a:pPr algn="l" eaLnBrk="1" hangingPunct="1">
              <a:lnSpc>
                <a:spcPct val="150000"/>
              </a:lnSpc>
            </a:pPr>
            <a:r>
              <a:rPr lang="zh-CN" altLang="en-US" sz="2400" dirty="0" smtClean="0">
                <a:solidFill>
                  <a:srgbClr val="000000"/>
                </a:solidFill>
                <a:latin typeface="微软雅黑" pitchFamily="34" charset="-122"/>
                <a:ea typeface="微软雅黑" pitchFamily="34" charset="-122"/>
              </a:rPr>
              <a:t>有时候</a:t>
            </a:r>
            <a:r>
              <a:rPr lang="zh-CN" altLang="en-US" sz="2400" dirty="0">
                <a:solidFill>
                  <a:srgbClr val="000000"/>
                </a:solidFill>
                <a:latin typeface="微软雅黑" pitchFamily="34" charset="-122"/>
                <a:ea typeface="微软雅黑" pitchFamily="34" charset="-122"/>
              </a:rPr>
              <a:t>家庭电路中用电器的总功率并不是很大，但是也会产生电流过大的现象</a:t>
            </a:r>
            <a:r>
              <a:rPr lang="zh-CN" altLang="en-US" sz="2400" dirty="0" smtClean="0">
                <a:solidFill>
                  <a:srgbClr val="000000"/>
                </a:solidFill>
                <a:latin typeface="微软雅黑" pitchFamily="34" charset="-122"/>
                <a:ea typeface="微软雅黑" pitchFamily="34" charset="-122"/>
              </a:rPr>
              <a:t>，那是因为</a:t>
            </a:r>
            <a:r>
              <a:rPr lang="en-US" altLang="zh-CN" sz="2400" dirty="0" smtClean="0">
                <a:solidFill>
                  <a:srgbClr val="000000"/>
                </a:solidFill>
                <a:latin typeface="微软雅黑" pitchFamily="34" charset="-122"/>
                <a:ea typeface="微软雅黑" pitchFamily="34" charset="-122"/>
              </a:rPr>
              <a:t>-----</a:t>
            </a:r>
            <a:r>
              <a:rPr lang="zh-CN" altLang="en-US" sz="2400" dirty="0" smtClean="0">
                <a:solidFill>
                  <a:srgbClr val="000000"/>
                </a:solidFill>
                <a:latin typeface="微软雅黑" pitchFamily="34" charset="-122"/>
                <a:ea typeface="微软雅黑" pitchFamily="34" charset="-122"/>
              </a:rPr>
              <a:t>短路。</a:t>
            </a:r>
            <a:endParaRPr lang="zh-CN" altLang="en-US" sz="2400" dirty="0">
              <a:solidFill>
                <a:srgbClr val="000000"/>
              </a:solidFill>
              <a:latin typeface="微软雅黑" pitchFamily="34" charset="-122"/>
              <a:ea typeface="微软雅黑" pitchFamily="34" charset="-122"/>
            </a:endParaRPr>
          </a:p>
        </p:txBody>
      </p:sp>
      <p:sp>
        <p:nvSpPr>
          <p:cNvPr id="6" name="TextBox 5"/>
          <p:cNvSpPr/>
          <p:nvPr/>
        </p:nvSpPr>
        <p:spPr>
          <a:xfrm>
            <a:off x="902231" y="1954303"/>
            <a:ext cx="5898356" cy="513616"/>
          </a:xfrm>
          <a:prstGeom prst="roundRect">
            <a:avLst>
              <a:gd name="adj" fmla="val 16667"/>
            </a:avLst>
          </a:prstGeom>
          <a:solidFill>
            <a:schemeClr val="bg1">
              <a:alpha val="0"/>
            </a:schemeClr>
          </a:solidFill>
          <a:ln w="9525">
            <a:noFill/>
          </a:ln>
        </p:spPr>
        <p:txBody>
          <a:bodyPr vert="horz" wrap="square" lIns="90170" tIns="46990" rIns="90170" bIns="46990" anchor="t">
            <a:spAutoFit/>
          </a:bodyPr>
          <a:lstStyle/>
          <a:p>
            <a:pPr algn="l"/>
            <a:r>
              <a:rPr lang="zh-CN" altLang="en-US" sz="2400" dirty="0" smtClean="0">
                <a:solidFill>
                  <a:srgbClr val="FF0000"/>
                </a:solidFill>
                <a:latin typeface="微软雅黑" pitchFamily="34" charset="-122"/>
                <a:ea typeface="微软雅黑" pitchFamily="34" charset="-122"/>
              </a:rPr>
              <a:t>短路</a:t>
            </a:r>
            <a:r>
              <a:rPr lang="zh-CN" altLang="en-US" sz="2400" dirty="0">
                <a:solidFill>
                  <a:srgbClr val="FF0000"/>
                </a:solidFill>
                <a:latin typeface="微软雅黑" pitchFamily="34" charset="-122"/>
                <a:ea typeface="微软雅黑" pitchFamily="34" charset="-122"/>
              </a:rPr>
              <a:t>是家庭电路中电流过大的另一个原因。</a:t>
            </a:r>
          </a:p>
        </p:txBody>
      </p:sp>
      <p:sp>
        <p:nvSpPr>
          <p:cNvPr id="2" name="矩形 1"/>
          <p:cNvSpPr/>
          <p:nvPr/>
        </p:nvSpPr>
        <p:spPr>
          <a:xfrm>
            <a:off x="235133" y="2467919"/>
            <a:ext cx="8066382" cy="1200329"/>
          </a:xfrm>
          <a:prstGeom prst="rect">
            <a:avLst/>
          </a:prstGeom>
        </p:spPr>
        <p:txBody>
          <a:bodyPr wrap="square">
            <a:spAutoFit/>
          </a:bodyPr>
          <a:lstStyle/>
          <a:p>
            <a:pPr algn="l">
              <a:lnSpc>
                <a:spcPct val="150000"/>
              </a:lnSpc>
            </a:pPr>
            <a:r>
              <a:rPr lang="en-US" altLang="zh-CN" sz="2400" dirty="0" smtClean="0">
                <a:latin typeface="微软雅黑" pitchFamily="34" charset="-122"/>
                <a:ea typeface="微软雅黑" pitchFamily="34" charset="-122"/>
              </a:rPr>
              <a:t>1.</a:t>
            </a:r>
            <a:r>
              <a:rPr lang="zh-CN" altLang="zh-CN" sz="2400" dirty="0" smtClean="0">
                <a:latin typeface="微软雅黑" pitchFamily="34" charset="-122"/>
                <a:ea typeface="微软雅黑" pitchFamily="34" charset="-122"/>
              </a:rPr>
              <a:t>短路</a:t>
            </a:r>
            <a:r>
              <a:rPr lang="zh-CN" altLang="zh-CN" sz="2400" dirty="0">
                <a:latin typeface="微软雅黑" pitchFamily="34" charset="-122"/>
                <a:ea typeface="微软雅黑" pitchFamily="34" charset="-122"/>
              </a:rPr>
              <a:t>是</a:t>
            </a:r>
            <a:r>
              <a:rPr lang="zh-CN" altLang="zh-CN" sz="2400" dirty="0" smtClean="0">
                <a:latin typeface="微软雅黑" pitchFamily="34" charset="-122"/>
                <a:ea typeface="微软雅黑" pitchFamily="34" charset="-122"/>
              </a:rPr>
              <a:t>指</a:t>
            </a:r>
            <a:r>
              <a:rPr lang="zh-CN" altLang="en-US" sz="2400" dirty="0" smtClean="0">
                <a:latin typeface="微软雅黑" pitchFamily="34" charset="-122"/>
                <a:ea typeface="微软雅黑" pitchFamily="34" charset="-122"/>
              </a:rPr>
              <a:t>火线和零线直接连在一起，</a:t>
            </a:r>
            <a:r>
              <a:rPr lang="zh-CN" altLang="zh-CN" sz="2400" dirty="0" smtClean="0">
                <a:latin typeface="微软雅黑" pitchFamily="34" charset="-122"/>
                <a:ea typeface="微软雅黑" pitchFamily="34" charset="-122"/>
              </a:rPr>
              <a:t>电流</a:t>
            </a:r>
            <a:r>
              <a:rPr lang="zh-CN" altLang="zh-CN" sz="2400" dirty="0">
                <a:latin typeface="微软雅黑" pitchFamily="34" charset="-122"/>
                <a:ea typeface="微软雅黑" pitchFamily="34" charset="-122"/>
              </a:rPr>
              <a:t>不经过用电器而直接构成回路。</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2685" y="3429000"/>
            <a:ext cx="2741990" cy="1261652"/>
          </a:xfrm>
          <a:prstGeom prst="rect">
            <a:avLst/>
          </a:prstGeom>
          <a:effectLst>
            <a:outerShdw blurRad="622300" dist="50800" dir="5400000" algn="ctr" rotWithShape="0">
              <a:srgbClr val="000000">
                <a:alpha val="45000"/>
              </a:srgbClr>
            </a:outerShdw>
          </a:effectLst>
        </p:spPr>
      </p:pic>
    </p:spTree>
    <p:extLst>
      <p:ext uri="{BB962C8B-B14F-4D97-AF65-F5344CB8AC3E}">
        <p14:creationId xmlns:p14="http://schemas.microsoft.com/office/powerpoint/2010/main" val="1575694753"/>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par>
                                <p:cTn id="16" presetID="21"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1733" y="187135"/>
            <a:ext cx="1978427" cy="664156"/>
          </a:xfrm>
          <a:prstGeom prst="rect">
            <a:avLst/>
          </a:prstGeom>
        </p:spPr>
        <p:txBody>
          <a:bodyPr wrap="none">
            <a:spAutoFit/>
          </a:bodyPr>
          <a:lstStyle/>
          <a:p>
            <a:pPr>
              <a:lnSpc>
                <a:spcPct val="180000"/>
              </a:lnSpc>
            </a:pPr>
            <a:r>
              <a:rPr lang="en-US" altLang="zh-CN" sz="2400" dirty="0" smtClean="0">
                <a:latin typeface="微软雅黑" pitchFamily="34" charset="-122"/>
                <a:ea typeface="微软雅黑" pitchFamily="34" charset="-122"/>
                <a:cs typeface="Times New Roman" pitchFamily="18" charset="0"/>
              </a:rPr>
              <a:t>2.</a:t>
            </a:r>
            <a:r>
              <a:rPr lang="zh-CN" altLang="en-US" sz="2400" dirty="0" smtClean="0">
                <a:latin typeface="微软雅黑" pitchFamily="34" charset="-122"/>
                <a:ea typeface="微软雅黑" pitchFamily="34" charset="-122"/>
                <a:cs typeface="Times New Roman" pitchFamily="18" charset="0"/>
              </a:rPr>
              <a:t>短路的危害</a:t>
            </a:r>
            <a:endParaRPr lang="en-US" altLang="zh-CN" sz="2400" dirty="0">
              <a:latin typeface="微软雅黑" pitchFamily="34" charset="-122"/>
              <a:ea typeface="微软雅黑" pitchFamily="34" charset="-122"/>
              <a:cs typeface="Times New Roman" pitchFamily="18" charset="0"/>
            </a:endParaRPr>
          </a:p>
        </p:txBody>
      </p:sp>
      <p:grpSp>
        <p:nvGrpSpPr>
          <p:cNvPr id="6" name="组合 5"/>
          <p:cNvGrpSpPr/>
          <p:nvPr/>
        </p:nvGrpSpPr>
        <p:grpSpPr>
          <a:xfrm>
            <a:off x="304799" y="851291"/>
            <a:ext cx="8695267" cy="1754326"/>
            <a:chOff x="304799" y="851291"/>
            <a:chExt cx="8695267" cy="1754326"/>
          </a:xfrm>
        </p:grpSpPr>
        <p:sp>
          <p:nvSpPr>
            <p:cNvPr id="4" name="矩形 3"/>
            <p:cNvSpPr/>
            <p:nvPr/>
          </p:nvSpPr>
          <p:spPr>
            <a:xfrm>
              <a:off x="304799" y="851291"/>
              <a:ext cx="8695267" cy="1754326"/>
            </a:xfrm>
            <a:prstGeom prst="rect">
              <a:avLst/>
            </a:prstGeom>
          </p:spPr>
          <p:txBody>
            <a:bodyPr wrap="square">
              <a:spAutoFit/>
            </a:bodyPr>
            <a:lstStyle/>
            <a:p>
              <a:pPr algn="l">
                <a:lnSpc>
                  <a:spcPct val="150000"/>
                </a:lnSpc>
              </a:pPr>
              <a:r>
                <a:rPr lang="zh-CN" altLang="en-US" sz="2400" dirty="0" smtClean="0">
                  <a:latin typeface="微软雅黑" pitchFamily="34" charset="-122"/>
                  <a:ea typeface="微软雅黑" pitchFamily="34" charset="-122"/>
                  <a:cs typeface="Times New Roman" pitchFamily="18" charset="0"/>
                </a:rPr>
                <a:t>因为导线的电阻很小，根据欧姆定律</a:t>
              </a:r>
              <a:r>
                <a:rPr lang="en-US" altLang="zh-CN" sz="2400" dirty="0" smtClean="0">
                  <a:latin typeface="微软雅黑" pitchFamily="34" charset="-122"/>
                  <a:ea typeface="微软雅黑" pitchFamily="34" charset="-122"/>
                  <a:cs typeface="Times New Roman" pitchFamily="18" charset="0"/>
                </a:rPr>
                <a:t>         </a:t>
              </a:r>
              <a:r>
                <a:rPr lang="zh-CN" altLang="en-US" sz="2400" dirty="0" smtClean="0">
                  <a:latin typeface="微软雅黑" pitchFamily="34" charset="-122"/>
                  <a:ea typeface="微软雅黑" pitchFamily="34" charset="-122"/>
                  <a:cs typeface="Times New Roman" pitchFamily="18" charset="0"/>
                </a:rPr>
                <a:t>可知</a:t>
              </a:r>
              <a:r>
                <a:rPr lang="en-US" altLang="zh-CN" sz="2400" dirty="0" smtClean="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电路中的电流非常大</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由焦耳定律</a:t>
              </a:r>
              <a:r>
                <a:rPr lang="en-US" altLang="zh-CN" sz="2400" dirty="0">
                  <a:latin typeface="微软雅黑" pitchFamily="34" charset="-122"/>
                  <a:ea typeface="微软雅黑" pitchFamily="34" charset="-122"/>
                  <a:cs typeface="Times New Roman" pitchFamily="18" charset="0"/>
                </a:rPr>
                <a:t>Q=I</a:t>
              </a:r>
              <a:r>
                <a:rPr lang="en-US" altLang="zh-CN" sz="2400" baseline="30000" dirty="0">
                  <a:latin typeface="微软雅黑" pitchFamily="34" charset="-122"/>
                  <a:ea typeface="微软雅黑" pitchFamily="34" charset="-122"/>
                  <a:cs typeface="Times New Roman" pitchFamily="18" charset="0"/>
                </a:rPr>
                <a:t>2</a:t>
              </a:r>
              <a:r>
                <a:rPr lang="en-US" altLang="zh-CN" sz="2400" dirty="0">
                  <a:latin typeface="微软雅黑" pitchFamily="34" charset="-122"/>
                  <a:ea typeface="微软雅黑" pitchFamily="34" charset="-122"/>
                  <a:cs typeface="Times New Roman" pitchFamily="18" charset="0"/>
                </a:rPr>
                <a:t>Rt</a:t>
              </a:r>
              <a:r>
                <a:rPr lang="zh-CN" altLang="en-US" sz="2400" dirty="0">
                  <a:latin typeface="微软雅黑" pitchFamily="34" charset="-122"/>
                  <a:ea typeface="微软雅黑" pitchFamily="34" charset="-122"/>
                  <a:cs typeface="Times New Roman" pitchFamily="18" charset="0"/>
                </a:rPr>
                <a:t>知</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在电阻</a:t>
              </a:r>
              <a:r>
                <a:rPr lang="en-US" altLang="zh-CN" sz="2400" dirty="0">
                  <a:latin typeface="微软雅黑" pitchFamily="34" charset="-122"/>
                  <a:ea typeface="微软雅黑" pitchFamily="34" charset="-122"/>
                  <a:cs typeface="Times New Roman" pitchFamily="18" charset="0"/>
                </a:rPr>
                <a:t>R</a:t>
              </a:r>
              <a:r>
                <a:rPr lang="zh-CN" altLang="en-US" sz="2400" dirty="0">
                  <a:latin typeface="微软雅黑" pitchFamily="34" charset="-122"/>
                  <a:ea typeface="微软雅黑" pitchFamily="34" charset="-122"/>
                  <a:cs typeface="Times New Roman" pitchFamily="18" charset="0"/>
                </a:rPr>
                <a:t>和通电时间一定时</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导线上产生的热量非常多</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使导线的温度急剧升高</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所以很容易造成火灾。</a:t>
              </a:r>
              <a:r>
                <a:rPr lang="zh-CN" altLang="en-US" sz="2400" dirty="0">
                  <a:solidFill>
                    <a:srgbClr val="FF0000"/>
                  </a:solidFill>
                  <a:latin typeface="微软雅黑" pitchFamily="34" charset="-122"/>
                  <a:ea typeface="微软雅黑" pitchFamily="34" charset="-122"/>
                </a:rPr>
                <a:t> </a:t>
              </a:r>
              <a:endParaRPr lang="zh-CN" altLang="en-US" sz="2400" dirty="0">
                <a:latin typeface="微软雅黑" pitchFamily="34" charset="-122"/>
                <a:ea typeface="微软雅黑" pitchFamily="34" charset="-122"/>
                <a:cs typeface="Times New Roman"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431692145"/>
                </p:ext>
              </p:extLst>
            </p:nvPr>
          </p:nvGraphicFramePr>
          <p:xfrm>
            <a:off x="5363106" y="851291"/>
            <a:ext cx="671512" cy="609600"/>
          </p:xfrm>
          <a:graphic>
            <a:graphicData uri="http://schemas.openxmlformats.org/presentationml/2006/ole">
              <mc:AlternateContent xmlns:mc="http://schemas.openxmlformats.org/markup-compatibility/2006">
                <mc:Choice xmlns:v="urn:schemas-microsoft-com:vml" Requires="v">
                  <p:oleObj spid="_x0000_s37916" name="Equation" r:id="rId3" imgW="622080" imgH="609480" progId="Equation.DSMT4">
                    <p:embed/>
                  </p:oleObj>
                </mc:Choice>
                <mc:Fallback>
                  <p:oleObj name="Equation" r:id="rId3" imgW="622080" imgH="60948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3106" y="851291"/>
                          <a:ext cx="6715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pic>
        <p:nvPicPr>
          <p:cNvPr id="37891" name="Picture 3" descr="11204006"/>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1279" y="2701046"/>
            <a:ext cx="2205568" cy="1800000"/>
          </a:xfrm>
          <a:prstGeom prst="rect">
            <a:avLst/>
          </a:prstGeom>
          <a:noFill/>
          <a:ln>
            <a:noFill/>
          </a:ln>
          <a:effectLst>
            <a:outerShdw blurRad="482600" dist="50800" dir="5400000" algn="ctr" rotWithShape="0">
              <a:srgbClr val="000000">
                <a:alpha val="2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2" descr="u=1935517295,2195746447&amp;fm=21&amp;gp=0"/>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7471" y="2741925"/>
            <a:ext cx="2228056" cy="1800000"/>
          </a:xfrm>
          <a:prstGeom prst="rect">
            <a:avLst/>
          </a:prstGeom>
          <a:noFill/>
          <a:ln>
            <a:noFill/>
          </a:ln>
          <a:effectLst>
            <a:outerShdw blurRad="482600" dist="50800" dir="5400000" algn="ctr" rotWithShape="0">
              <a:srgbClr val="000000">
                <a:alpha val="2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5"/>
          <p:cNvPicPr preferRelativeResize="0">
            <a:picLocks noChangeArrowheads="1"/>
          </p:cNvPicPr>
          <p:nvPr/>
        </p:nvPicPr>
        <p:blipFill rotWithShape="1">
          <a:blip r:embed="rId7">
            <a:extLst>
              <a:ext uri="{28A0092B-C50C-407E-A947-70E740481C1C}">
                <a14:useLocalDpi xmlns:a14="http://schemas.microsoft.com/office/drawing/2010/main" val="0"/>
              </a:ext>
            </a:extLst>
          </a:blip>
          <a:srcRect l="5753" t="6676" r="6174" b="12463"/>
          <a:stretch/>
        </p:blipFill>
        <p:spPr bwMode="auto">
          <a:xfrm>
            <a:off x="5935793" y="2741925"/>
            <a:ext cx="2228400" cy="1800000"/>
          </a:xfrm>
          <a:prstGeom prst="rect">
            <a:avLst/>
          </a:prstGeom>
          <a:noFill/>
          <a:ln>
            <a:noFill/>
          </a:ln>
          <a:effectLst>
            <a:outerShdw blurRad="482600" dist="50800" dir="5400000" algn="ctr" rotWithShape="0">
              <a:srgbClr val="000000">
                <a:alpha val="29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21851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7891"/>
                                        </p:tgtEl>
                                        <p:attrNameLst>
                                          <p:attrName>style.visibility</p:attrName>
                                        </p:attrNameLst>
                                      </p:cBhvr>
                                      <p:to>
                                        <p:strVal val="visible"/>
                                      </p:to>
                                    </p:set>
                                    <p:anim calcmode="lin" valueType="num">
                                      <p:cBhvr>
                                        <p:cTn id="12" dur="1000" fill="hold"/>
                                        <p:tgtEl>
                                          <p:spTgt spid="37891"/>
                                        </p:tgtEl>
                                        <p:attrNameLst>
                                          <p:attrName>ppt_w</p:attrName>
                                        </p:attrNameLst>
                                      </p:cBhvr>
                                      <p:tavLst>
                                        <p:tav tm="0">
                                          <p:val>
                                            <p:fltVal val="0"/>
                                          </p:val>
                                        </p:tav>
                                        <p:tav tm="100000">
                                          <p:val>
                                            <p:strVal val="#ppt_w"/>
                                          </p:val>
                                        </p:tav>
                                      </p:tavLst>
                                    </p:anim>
                                    <p:anim calcmode="lin" valueType="num">
                                      <p:cBhvr>
                                        <p:cTn id="13" dur="1000" fill="hold"/>
                                        <p:tgtEl>
                                          <p:spTgt spid="37891"/>
                                        </p:tgtEl>
                                        <p:attrNameLst>
                                          <p:attrName>ppt_h</p:attrName>
                                        </p:attrNameLst>
                                      </p:cBhvr>
                                      <p:tavLst>
                                        <p:tav tm="0">
                                          <p:val>
                                            <p:fltVal val="0"/>
                                          </p:val>
                                        </p:tav>
                                        <p:tav tm="100000">
                                          <p:val>
                                            <p:strVal val="#ppt_h"/>
                                          </p:val>
                                        </p:tav>
                                      </p:tavLst>
                                    </p:anim>
                                    <p:anim calcmode="lin" valueType="num">
                                      <p:cBhvr>
                                        <p:cTn id="14" dur="1000" fill="hold"/>
                                        <p:tgtEl>
                                          <p:spTgt spid="37891"/>
                                        </p:tgtEl>
                                        <p:attrNameLst>
                                          <p:attrName>style.rotation</p:attrName>
                                        </p:attrNameLst>
                                      </p:cBhvr>
                                      <p:tavLst>
                                        <p:tav tm="0">
                                          <p:val>
                                            <p:fltVal val="90"/>
                                          </p:val>
                                        </p:tav>
                                        <p:tav tm="100000">
                                          <p:val>
                                            <p:fltVal val="0"/>
                                          </p:val>
                                        </p:tav>
                                      </p:tavLst>
                                    </p:anim>
                                    <p:animEffect transition="in" filter="fade">
                                      <p:cBhvr>
                                        <p:cTn id="15" dur="1000"/>
                                        <p:tgtEl>
                                          <p:spTgt spid="37891"/>
                                        </p:tgtEl>
                                      </p:cBhvr>
                                    </p:animEffect>
                                  </p:childTnLst>
                                </p:cTn>
                              </p:par>
                              <p:par>
                                <p:cTn id="16" presetID="3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31" presetClass="entr" presetSubtype="0" fill="hold" nodeType="withEffect">
                                  <p:stCondLst>
                                    <p:cond delay="0"/>
                                  </p:stCondLst>
                                  <p:childTnLst>
                                    <p:set>
                                      <p:cBhvr>
                                        <p:cTn id="23" dur="1" fill="hold">
                                          <p:stCondLst>
                                            <p:cond delay="0"/>
                                          </p:stCondLst>
                                        </p:cTn>
                                        <p:tgtEl>
                                          <p:spTgt spid="37893"/>
                                        </p:tgtEl>
                                        <p:attrNameLst>
                                          <p:attrName>style.visibility</p:attrName>
                                        </p:attrNameLst>
                                      </p:cBhvr>
                                      <p:to>
                                        <p:strVal val="visible"/>
                                      </p:to>
                                    </p:set>
                                    <p:anim calcmode="lin" valueType="num">
                                      <p:cBhvr>
                                        <p:cTn id="24" dur="1000" fill="hold"/>
                                        <p:tgtEl>
                                          <p:spTgt spid="37893"/>
                                        </p:tgtEl>
                                        <p:attrNameLst>
                                          <p:attrName>ppt_w</p:attrName>
                                        </p:attrNameLst>
                                      </p:cBhvr>
                                      <p:tavLst>
                                        <p:tav tm="0">
                                          <p:val>
                                            <p:fltVal val="0"/>
                                          </p:val>
                                        </p:tav>
                                        <p:tav tm="100000">
                                          <p:val>
                                            <p:strVal val="#ppt_w"/>
                                          </p:val>
                                        </p:tav>
                                      </p:tavLst>
                                    </p:anim>
                                    <p:anim calcmode="lin" valueType="num">
                                      <p:cBhvr>
                                        <p:cTn id="25" dur="1000" fill="hold"/>
                                        <p:tgtEl>
                                          <p:spTgt spid="37893"/>
                                        </p:tgtEl>
                                        <p:attrNameLst>
                                          <p:attrName>ppt_h</p:attrName>
                                        </p:attrNameLst>
                                      </p:cBhvr>
                                      <p:tavLst>
                                        <p:tav tm="0">
                                          <p:val>
                                            <p:fltVal val="0"/>
                                          </p:val>
                                        </p:tav>
                                        <p:tav tm="100000">
                                          <p:val>
                                            <p:strVal val="#ppt_h"/>
                                          </p:val>
                                        </p:tav>
                                      </p:tavLst>
                                    </p:anim>
                                    <p:anim calcmode="lin" valueType="num">
                                      <p:cBhvr>
                                        <p:cTn id="26" dur="1000" fill="hold"/>
                                        <p:tgtEl>
                                          <p:spTgt spid="37893"/>
                                        </p:tgtEl>
                                        <p:attrNameLst>
                                          <p:attrName>style.rotation</p:attrName>
                                        </p:attrNameLst>
                                      </p:cBhvr>
                                      <p:tavLst>
                                        <p:tav tm="0">
                                          <p:val>
                                            <p:fltVal val="90"/>
                                          </p:val>
                                        </p:tav>
                                        <p:tav tm="100000">
                                          <p:val>
                                            <p:fltVal val="0"/>
                                          </p:val>
                                        </p:tav>
                                      </p:tavLst>
                                    </p:anim>
                                    <p:animEffect transition="in" filter="fade">
                                      <p:cBhvr>
                                        <p:cTn id="27" dur="10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67973" y="390335"/>
            <a:ext cx="2069797" cy="461665"/>
          </a:xfrm>
          <a:prstGeom prst="rect">
            <a:avLst/>
          </a:prstGeom>
        </p:spPr>
        <p:txBody>
          <a:bodyPr wrap="none">
            <a:spAutoFit/>
          </a:bodyPr>
          <a:lstStyle/>
          <a:p>
            <a:pPr algn="l"/>
            <a:r>
              <a:rPr lang="en-US" altLang="zh-CN" sz="2400" dirty="0" smtClean="0">
                <a:latin typeface="微软雅黑" pitchFamily="34" charset="-122"/>
                <a:ea typeface="微软雅黑" pitchFamily="34" charset="-122"/>
                <a:cs typeface="Times New Roman" pitchFamily="18" charset="0"/>
              </a:rPr>
              <a:t>3.</a:t>
            </a:r>
            <a:r>
              <a:rPr lang="zh-CN" altLang="en-US" sz="2400" dirty="0" smtClean="0">
                <a:latin typeface="微软雅黑" pitchFamily="34" charset="-122"/>
                <a:ea typeface="微软雅黑" pitchFamily="34" charset="-122"/>
                <a:cs typeface="Times New Roman" pitchFamily="18" charset="0"/>
              </a:rPr>
              <a:t> 短路</a:t>
            </a:r>
            <a:r>
              <a:rPr lang="zh-CN" altLang="en-US" sz="2400" dirty="0">
                <a:latin typeface="微软雅黑" pitchFamily="34" charset="-122"/>
                <a:ea typeface="微软雅黑" pitchFamily="34" charset="-122"/>
                <a:cs typeface="Times New Roman" pitchFamily="18" charset="0"/>
              </a:rPr>
              <a:t>的</a:t>
            </a:r>
            <a:r>
              <a:rPr lang="zh-CN" altLang="en-US" sz="2400" dirty="0" smtClean="0">
                <a:latin typeface="微软雅黑" pitchFamily="34" charset="-122"/>
                <a:ea typeface="微软雅黑" pitchFamily="34" charset="-122"/>
                <a:cs typeface="Times New Roman" pitchFamily="18" charset="0"/>
              </a:rPr>
              <a:t>原因</a:t>
            </a:r>
            <a:endParaRPr lang="en-US" altLang="zh-CN" sz="2400" dirty="0">
              <a:latin typeface="微软雅黑" pitchFamily="34" charset="-122"/>
              <a:ea typeface="微软雅黑" pitchFamily="34" charset="-122"/>
              <a:cs typeface="Times New Roman" pitchFamily="18" charset="0"/>
            </a:endParaRPr>
          </a:p>
        </p:txBody>
      </p:sp>
      <p:sp>
        <p:nvSpPr>
          <p:cNvPr id="3" name="矩形 2"/>
          <p:cNvSpPr/>
          <p:nvPr/>
        </p:nvSpPr>
        <p:spPr>
          <a:xfrm>
            <a:off x="363411" y="1646535"/>
            <a:ext cx="6333721" cy="461665"/>
          </a:xfrm>
          <a:prstGeom prst="rect">
            <a:avLst/>
          </a:prstGeom>
        </p:spPr>
        <p:txBody>
          <a:bodyPr wrap="square">
            <a:spAutoFit/>
          </a:bodyPr>
          <a:lstStyle/>
          <a:p>
            <a:r>
              <a:rPr lang="zh-CN" altLang="en-US"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2</a:t>
            </a:r>
            <a:r>
              <a:rPr lang="zh-CN" altLang="en-US"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线路</a:t>
            </a:r>
            <a:r>
              <a:rPr lang="zh-CN" altLang="zh-CN" sz="2400" dirty="0">
                <a:latin typeface="微软雅黑" pitchFamily="34" charset="-122"/>
                <a:ea typeface="微软雅黑" pitchFamily="34" charset="-122"/>
              </a:rPr>
              <a:t>老化，绝缘层破坏而造成短路。</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8913" name="Picture 1"/>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219" y="2915957"/>
            <a:ext cx="1800000" cy="1440000"/>
          </a:xfrm>
          <a:prstGeom prst="rect">
            <a:avLst/>
          </a:prstGeom>
          <a:noFill/>
          <a:effectLst>
            <a:outerShdw blurRad="685800" dist="50800" dir="54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8915" name="Picture 3"/>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9263" y="2915957"/>
            <a:ext cx="1800000" cy="1440000"/>
          </a:xfrm>
          <a:prstGeom prst="rect">
            <a:avLst/>
          </a:prstGeom>
          <a:noFill/>
          <a:effectLst>
            <a:outerShdw blurRad="685800" dist="50800" dir="54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pic>
        <p:nvPicPr>
          <p:cNvPr id="38917" name="图片 9"/>
          <p:cNvPicPr preferRelativeResize="0">
            <a:picLocks noChangeArrowheads="1"/>
          </p:cNvPicPr>
          <p:nvPr/>
        </p:nvPicPr>
        <p:blipFill>
          <a:blip r:embed="rId4">
            <a:extLst>
              <a:ext uri="{28A0092B-C50C-407E-A947-70E740481C1C}">
                <a14:useLocalDpi xmlns:a14="http://schemas.microsoft.com/office/drawing/2010/main" val="0"/>
              </a:ext>
            </a:extLst>
          </a:blip>
          <a:srcRect l="10469" t="14520" r="40067" b="37991"/>
          <a:stretch>
            <a:fillRect/>
          </a:stretch>
        </p:blipFill>
        <p:spPr bwMode="auto">
          <a:xfrm>
            <a:off x="6129863" y="2915957"/>
            <a:ext cx="1800225" cy="1440000"/>
          </a:xfrm>
          <a:prstGeom prst="rect">
            <a:avLst/>
          </a:prstGeom>
          <a:noFill/>
          <a:effectLst>
            <a:outerShdw blurRad="685800" dist="50800" dir="5400000" algn="ctr" rotWithShape="0">
              <a:srgbClr val="000000">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63412" y="1025602"/>
            <a:ext cx="7383588" cy="461665"/>
          </a:xfrm>
          <a:prstGeom prst="rect">
            <a:avLst/>
          </a:prstGeom>
        </p:spPr>
        <p:txBody>
          <a:bodyPr wrap="square">
            <a:spAutoFit/>
          </a:bodyPr>
          <a:lstStyle/>
          <a:p>
            <a:r>
              <a:rPr lang="zh-CN" altLang="en-US"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改装</a:t>
            </a:r>
            <a:r>
              <a:rPr lang="zh-CN" altLang="zh-CN" sz="2400" dirty="0">
                <a:latin typeface="微软雅黑" pitchFamily="34" charset="-122"/>
                <a:ea typeface="微软雅黑" pitchFamily="34" charset="-122"/>
              </a:rPr>
              <a:t>电路时不小心使火线和零线直接</a:t>
            </a:r>
            <a:r>
              <a:rPr lang="zh-CN" altLang="zh-CN" sz="2400" dirty="0" smtClean="0">
                <a:latin typeface="微软雅黑" pitchFamily="34" charset="-122"/>
                <a:ea typeface="微软雅黑" pitchFamily="34" charset="-122"/>
              </a:rPr>
              <a:t>连通</a:t>
            </a:r>
            <a:r>
              <a:rPr lang="zh-CN" altLang="en-US" sz="2400" dirty="0" smtClean="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sp>
        <p:nvSpPr>
          <p:cNvPr id="7" name="矩形 6"/>
          <p:cNvSpPr/>
          <p:nvPr/>
        </p:nvSpPr>
        <p:spPr>
          <a:xfrm>
            <a:off x="363411" y="2234158"/>
            <a:ext cx="3842719" cy="461665"/>
          </a:xfrm>
          <a:prstGeom prst="rect">
            <a:avLst/>
          </a:prstGeom>
        </p:spPr>
        <p:txBody>
          <a:bodyPr wrap="square">
            <a:spAutoFit/>
          </a:bodyPr>
          <a:lstStyle/>
          <a:p>
            <a:pPr algn="l"/>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3</a:t>
            </a:r>
            <a:r>
              <a:rPr lang="zh-CN" altLang="en-US" sz="2400" dirty="0">
                <a:latin typeface="微软雅黑" pitchFamily="34" charset="-122"/>
                <a:ea typeface="微软雅黑" pitchFamily="34" charset="-122"/>
              </a:rPr>
              <a:t>）电器进水造成短路。 </a:t>
            </a:r>
          </a:p>
        </p:txBody>
      </p:sp>
    </p:spTree>
    <p:extLst>
      <p:ext uri="{BB962C8B-B14F-4D97-AF65-F5344CB8AC3E}">
        <p14:creationId xmlns:p14="http://schemas.microsoft.com/office/powerpoint/2010/main" val="41597730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8913"/>
                                        </p:tgtEl>
                                        <p:attrNameLst>
                                          <p:attrName>style.visibility</p:attrName>
                                        </p:attrNameLst>
                                      </p:cBhvr>
                                      <p:to>
                                        <p:strVal val="visible"/>
                                      </p:to>
                                    </p:set>
                                    <p:animEffect transition="in" filter="wipe(down)">
                                      <p:cBhvr>
                                        <p:cTn id="24" dur="500"/>
                                        <p:tgtEl>
                                          <p:spTgt spid="38913"/>
                                        </p:tgtEl>
                                      </p:cBhvr>
                                    </p:animEffect>
                                  </p:childTnLst>
                                </p:cTn>
                              </p:par>
                              <p:par>
                                <p:cTn id="25" presetID="22" presetClass="entr" presetSubtype="4" fill="hold" nodeType="withEffect">
                                  <p:stCondLst>
                                    <p:cond delay="0"/>
                                  </p:stCondLst>
                                  <p:childTnLst>
                                    <p:set>
                                      <p:cBhvr>
                                        <p:cTn id="26" dur="1" fill="hold">
                                          <p:stCondLst>
                                            <p:cond delay="0"/>
                                          </p:stCondLst>
                                        </p:cTn>
                                        <p:tgtEl>
                                          <p:spTgt spid="38915"/>
                                        </p:tgtEl>
                                        <p:attrNameLst>
                                          <p:attrName>style.visibility</p:attrName>
                                        </p:attrNameLst>
                                      </p:cBhvr>
                                      <p:to>
                                        <p:strVal val="visible"/>
                                      </p:to>
                                    </p:set>
                                    <p:animEffect transition="in" filter="wipe(down)">
                                      <p:cBhvr>
                                        <p:cTn id="27" dur="500"/>
                                        <p:tgtEl>
                                          <p:spTgt spid="38915"/>
                                        </p:tgtEl>
                                      </p:cBhvr>
                                    </p:animEffect>
                                  </p:childTnLst>
                                </p:cTn>
                              </p:par>
                              <p:par>
                                <p:cTn id="28" presetID="22" presetClass="entr" presetSubtype="4" fill="hold" nodeType="withEffect">
                                  <p:stCondLst>
                                    <p:cond delay="0"/>
                                  </p:stCondLst>
                                  <p:childTnLst>
                                    <p:set>
                                      <p:cBhvr>
                                        <p:cTn id="29" dur="1" fill="hold">
                                          <p:stCondLst>
                                            <p:cond delay="0"/>
                                          </p:stCondLst>
                                        </p:cTn>
                                        <p:tgtEl>
                                          <p:spTgt spid="38917"/>
                                        </p:tgtEl>
                                        <p:attrNameLst>
                                          <p:attrName>style.visibility</p:attrName>
                                        </p:attrNameLst>
                                      </p:cBhvr>
                                      <p:to>
                                        <p:strVal val="visible"/>
                                      </p:to>
                                    </p:set>
                                    <p:animEffect transition="in" filter="wipe(down)">
                                      <p:cBhvr>
                                        <p:cTn id="30" dur="500"/>
                                        <p:tgtEl>
                                          <p:spTgt spid="3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49701" y="217392"/>
            <a:ext cx="1430994" cy="588916"/>
            <a:chOff x="702606" y="1857951"/>
            <a:chExt cx="1430994" cy="697781"/>
          </a:xfrm>
        </p:grpSpPr>
        <p:sp>
          <p:nvSpPr>
            <p:cNvPr id="3"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4" name="Shape 112"/>
            <p:cNvSpPr/>
            <p:nvPr/>
          </p:nvSpPr>
          <p:spPr>
            <a:xfrm>
              <a:off x="702606" y="1899066"/>
              <a:ext cx="1430994"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想想议议</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5" name="Text Box 2"/>
          <p:cNvSpPr txBox="1">
            <a:spLocks noChangeArrowheads="1"/>
          </p:cNvSpPr>
          <p:nvPr/>
        </p:nvSpPr>
        <p:spPr bwMode="auto">
          <a:xfrm>
            <a:off x="235768" y="824880"/>
            <a:ext cx="7884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8E163E"/>
                </a:solidFill>
                <a:latin typeface="Arial" pitchFamily="34" charset="0"/>
                <a:ea typeface="宋体" pitchFamily="2" charset="-122"/>
              </a:defRPr>
            </a:lvl1pPr>
            <a:lvl2pPr>
              <a:defRPr>
                <a:solidFill>
                  <a:srgbClr val="8E163E"/>
                </a:solidFill>
                <a:latin typeface="Arial" pitchFamily="34" charset="0"/>
                <a:ea typeface="宋体" pitchFamily="2" charset="-122"/>
              </a:defRPr>
            </a:lvl2pPr>
            <a:lvl3pPr>
              <a:defRPr>
                <a:solidFill>
                  <a:srgbClr val="8E163E"/>
                </a:solidFill>
                <a:latin typeface="Arial" pitchFamily="34" charset="0"/>
                <a:ea typeface="宋体" pitchFamily="2" charset="-122"/>
              </a:defRPr>
            </a:lvl3pPr>
            <a:lvl4pPr>
              <a:defRPr>
                <a:solidFill>
                  <a:srgbClr val="8E163E"/>
                </a:solidFill>
                <a:latin typeface="Arial" pitchFamily="34" charset="0"/>
                <a:ea typeface="宋体" pitchFamily="2" charset="-122"/>
              </a:defRPr>
            </a:lvl4pPr>
            <a:lvl5pPr>
              <a:defRPr>
                <a:solidFill>
                  <a:srgbClr val="8E163E"/>
                </a:solidFill>
                <a:latin typeface="Arial" pitchFamily="34" charset="0"/>
                <a:ea typeface="宋体" pitchFamily="2" charset="-122"/>
              </a:defRPr>
            </a:lvl5pPr>
            <a:lvl6pPr fontAlgn="base">
              <a:spcBef>
                <a:spcPct val="50000"/>
              </a:spcBef>
              <a:spcAft>
                <a:spcPct val="0"/>
              </a:spcAft>
              <a:buFont typeface="Arial" pitchFamily="34" charset="0"/>
              <a:defRPr>
                <a:solidFill>
                  <a:srgbClr val="8E163E"/>
                </a:solidFill>
                <a:latin typeface="Arial" pitchFamily="34" charset="0"/>
                <a:ea typeface="宋体" pitchFamily="2" charset="-122"/>
              </a:defRPr>
            </a:lvl6pPr>
            <a:lvl7pPr fontAlgn="base">
              <a:spcBef>
                <a:spcPct val="50000"/>
              </a:spcBef>
              <a:spcAft>
                <a:spcPct val="0"/>
              </a:spcAft>
              <a:buFont typeface="Arial" pitchFamily="34" charset="0"/>
              <a:defRPr>
                <a:solidFill>
                  <a:srgbClr val="8E163E"/>
                </a:solidFill>
                <a:latin typeface="Arial" pitchFamily="34" charset="0"/>
                <a:ea typeface="宋体" pitchFamily="2" charset="-122"/>
              </a:defRPr>
            </a:lvl7pPr>
            <a:lvl8pPr fontAlgn="base">
              <a:spcBef>
                <a:spcPct val="50000"/>
              </a:spcBef>
              <a:spcAft>
                <a:spcPct val="0"/>
              </a:spcAft>
              <a:buFont typeface="Arial" pitchFamily="34" charset="0"/>
              <a:defRPr>
                <a:solidFill>
                  <a:srgbClr val="8E163E"/>
                </a:solidFill>
                <a:latin typeface="Arial" pitchFamily="34" charset="0"/>
                <a:ea typeface="宋体" pitchFamily="2" charset="-122"/>
              </a:defRPr>
            </a:lvl8pPr>
            <a:lvl9pPr fontAlgn="base">
              <a:spcBef>
                <a:spcPct val="50000"/>
              </a:spcBef>
              <a:spcAft>
                <a:spcPct val="0"/>
              </a:spcAft>
              <a:buFont typeface="Arial" pitchFamily="34" charset="0"/>
              <a:defRPr>
                <a:solidFill>
                  <a:srgbClr val="8E163E"/>
                </a:solidFill>
                <a:latin typeface="Arial" pitchFamily="34" charset="0"/>
                <a:ea typeface="宋体" pitchFamily="2" charset="-122"/>
              </a:defRPr>
            </a:lvl9pPr>
          </a:lstStyle>
          <a:p>
            <a:r>
              <a:rPr lang="zh-CN" altLang="en-US" sz="2400" dirty="0" smtClean="0">
                <a:solidFill>
                  <a:schemeClr val="tx1"/>
                </a:solidFill>
                <a:latin typeface="微软雅黑" pitchFamily="34" charset="-122"/>
                <a:ea typeface="微软雅黑" pitchFamily="34" charset="-122"/>
              </a:rPr>
              <a:t>为了</a:t>
            </a:r>
            <a:r>
              <a:rPr lang="zh-CN" altLang="en-US" sz="2400" dirty="0">
                <a:solidFill>
                  <a:schemeClr val="tx1"/>
                </a:solidFill>
                <a:latin typeface="微软雅黑" pitchFamily="34" charset="-122"/>
                <a:ea typeface="微软雅黑" pitchFamily="34" charset="-122"/>
              </a:rPr>
              <a:t>防止电路中电流过大引发事故，你有哪些好的建议？</a:t>
            </a:r>
          </a:p>
        </p:txBody>
      </p:sp>
      <p:sp>
        <p:nvSpPr>
          <p:cNvPr id="6" name="Text Box 3"/>
          <p:cNvSpPr txBox="1">
            <a:spLocks noChangeArrowheads="1"/>
          </p:cNvSpPr>
          <p:nvPr/>
        </p:nvSpPr>
        <p:spPr bwMode="auto">
          <a:xfrm>
            <a:off x="255263" y="1286545"/>
            <a:ext cx="717059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8E163E"/>
                </a:solidFill>
                <a:latin typeface="Arial" pitchFamily="34" charset="0"/>
                <a:ea typeface="宋体" pitchFamily="2" charset="-122"/>
              </a:defRPr>
            </a:lvl1pPr>
            <a:lvl2pPr>
              <a:defRPr>
                <a:solidFill>
                  <a:srgbClr val="8E163E"/>
                </a:solidFill>
                <a:latin typeface="Arial" pitchFamily="34" charset="0"/>
                <a:ea typeface="宋体" pitchFamily="2" charset="-122"/>
              </a:defRPr>
            </a:lvl2pPr>
            <a:lvl3pPr>
              <a:defRPr>
                <a:solidFill>
                  <a:srgbClr val="8E163E"/>
                </a:solidFill>
                <a:latin typeface="Arial" pitchFamily="34" charset="0"/>
                <a:ea typeface="宋体" pitchFamily="2" charset="-122"/>
              </a:defRPr>
            </a:lvl3pPr>
            <a:lvl4pPr>
              <a:defRPr>
                <a:solidFill>
                  <a:srgbClr val="8E163E"/>
                </a:solidFill>
                <a:latin typeface="Arial" pitchFamily="34" charset="0"/>
                <a:ea typeface="宋体" pitchFamily="2" charset="-122"/>
              </a:defRPr>
            </a:lvl4pPr>
            <a:lvl5pPr>
              <a:defRPr>
                <a:solidFill>
                  <a:srgbClr val="8E163E"/>
                </a:solidFill>
                <a:latin typeface="Arial" pitchFamily="34" charset="0"/>
                <a:ea typeface="宋体" pitchFamily="2" charset="-122"/>
              </a:defRPr>
            </a:lvl5pPr>
            <a:lvl6pPr fontAlgn="base">
              <a:spcBef>
                <a:spcPct val="50000"/>
              </a:spcBef>
              <a:spcAft>
                <a:spcPct val="0"/>
              </a:spcAft>
              <a:buFont typeface="Arial" pitchFamily="34" charset="0"/>
              <a:defRPr>
                <a:solidFill>
                  <a:srgbClr val="8E163E"/>
                </a:solidFill>
                <a:latin typeface="Arial" pitchFamily="34" charset="0"/>
                <a:ea typeface="宋体" pitchFamily="2" charset="-122"/>
              </a:defRPr>
            </a:lvl6pPr>
            <a:lvl7pPr fontAlgn="base">
              <a:spcBef>
                <a:spcPct val="50000"/>
              </a:spcBef>
              <a:spcAft>
                <a:spcPct val="0"/>
              </a:spcAft>
              <a:buFont typeface="Arial" pitchFamily="34" charset="0"/>
              <a:defRPr>
                <a:solidFill>
                  <a:srgbClr val="8E163E"/>
                </a:solidFill>
                <a:latin typeface="Arial" pitchFamily="34" charset="0"/>
                <a:ea typeface="宋体" pitchFamily="2" charset="-122"/>
              </a:defRPr>
            </a:lvl7pPr>
            <a:lvl8pPr fontAlgn="base">
              <a:spcBef>
                <a:spcPct val="50000"/>
              </a:spcBef>
              <a:spcAft>
                <a:spcPct val="0"/>
              </a:spcAft>
              <a:buFont typeface="Arial" pitchFamily="34" charset="0"/>
              <a:defRPr>
                <a:solidFill>
                  <a:srgbClr val="8E163E"/>
                </a:solidFill>
                <a:latin typeface="Arial" pitchFamily="34" charset="0"/>
                <a:ea typeface="宋体" pitchFamily="2" charset="-122"/>
              </a:defRPr>
            </a:lvl8pPr>
            <a:lvl9pPr fontAlgn="base">
              <a:spcBef>
                <a:spcPct val="50000"/>
              </a:spcBef>
              <a:spcAft>
                <a:spcPct val="0"/>
              </a:spcAft>
              <a:buFont typeface="Arial" pitchFamily="34" charset="0"/>
              <a:defRPr>
                <a:solidFill>
                  <a:srgbClr val="8E163E"/>
                </a:solidFill>
                <a:latin typeface="Arial" pitchFamily="34" charset="0"/>
                <a:ea typeface="宋体" pitchFamily="2" charset="-122"/>
              </a:defRPr>
            </a:lvl9pPr>
          </a:lstStyle>
          <a:p>
            <a:pPr algn="l">
              <a:lnSpc>
                <a:spcPct val="150000"/>
              </a:lnSpc>
            </a:pPr>
            <a:r>
              <a:rPr lang="en-US" altLang="zh-CN" sz="2400" dirty="0" smtClean="0">
                <a:solidFill>
                  <a:schemeClr val="tx1"/>
                </a:solidFill>
                <a:latin typeface="微软雅黑" pitchFamily="34" charset="-122"/>
                <a:ea typeface="微软雅黑" pitchFamily="34" charset="-122"/>
              </a:rPr>
              <a:t>1.</a:t>
            </a:r>
            <a:r>
              <a:rPr lang="zh-CN" altLang="en-US" sz="2400" dirty="0" smtClean="0">
                <a:solidFill>
                  <a:schemeClr val="tx1"/>
                </a:solidFill>
                <a:latin typeface="微软雅黑" pitchFamily="34" charset="-122"/>
                <a:ea typeface="微软雅黑" pitchFamily="34" charset="-122"/>
              </a:rPr>
              <a:t>避免</a:t>
            </a:r>
            <a:r>
              <a:rPr lang="zh-CN" altLang="en-US" sz="2400" dirty="0">
                <a:solidFill>
                  <a:schemeClr val="tx1"/>
                </a:solidFill>
                <a:latin typeface="微软雅黑" pitchFamily="34" charset="-122"/>
                <a:ea typeface="微软雅黑" pitchFamily="34" charset="-122"/>
              </a:rPr>
              <a:t>同时使用大功率的用电器</a:t>
            </a:r>
          </a:p>
          <a:p>
            <a:pPr algn="l">
              <a:lnSpc>
                <a:spcPct val="150000"/>
              </a:lnSpc>
            </a:pPr>
            <a:r>
              <a:rPr lang="en-US" altLang="zh-CN" sz="2400" dirty="0" smtClean="0">
                <a:solidFill>
                  <a:schemeClr val="tx1"/>
                </a:solidFill>
                <a:latin typeface="微软雅黑" pitchFamily="34" charset="-122"/>
                <a:ea typeface="微软雅黑" pitchFamily="34" charset="-122"/>
              </a:rPr>
              <a:t>2.</a:t>
            </a:r>
            <a:r>
              <a:rPr lang="zh-CN" altLang="en-US" sz="2400" dirty="0" smtClean="0">
                <a:solidFill>
                  <a:schemeClr val="tx1"/>
                </a:solidFill>
                <a:latin typeface="微软雅黑" pitchFamily="34" charset="-122"/>
                <a:ea typeface="微软雅黑" pitchFamily="34" charset="-122"/>
              </a:rPr>
              <a:t>改造</a:t>
            </a:r>
            <a:r>
              <a:rPr lang="zh-CN" altLang="en-US" sz="2400" dirty="0">
                <a:solidFill>
                  <a:schemeClr val="tx1"/>
                </a:solidFill>
                <a:latin typeface="微软雅黑" pitchFamily="34" charset="-122"/>
                <a:ea typeface="微软雅黑" pitchFamily="34" charset="-122"/>
              </a:rPr>
              <a:t>线路  </a:t>
            </a:r>
          </a:p>
          <a:p>
            <a:pPr algn="l">
              <a:lnSpc>
                <a:spcPct val="150000"/>
              </a:lnSpc>
            </a:pPr>
            <a:r>
              <a:rPr lang="en-US" altLang="zh-CN" sz="2400" dirty="0" smtClean="0">
                <a:solidFill>
                  <a:schemeClr val="tx1"/>
                </a:solidFill>
                <a:latin typeface="微软雅黑" pitchFamily="34" charset="-122"/>
                <a:ea typeface="微软雅黑" pitchFamily="34" charset="-122"/>
              </a:rPr>
              <a:t>3.</a:t>
            </a:r>
            <a:r>
              <a:rPr lang="zh-CN" altLang="en-US" sz="2400" dirty="0" smtClean="0">
                <a:solidFill>
                  <a:schemeClr val="tx1"/>
                </a:solidFill>
                <a:latin typeface="微软雅黑" pitchFamily="34" charset="-122"/>
                <a:ea typeface="微软雅黑" pitchFamily="34" charset="-122"/>
              </a:rPr>
              <a:t>加</a:t>
            </a:r>
            <a:r>
              <a:rPr lang="zh-CN" altLang="en-US" sz="2400" dirty="0">
                <a:solidFill>
                  <a:schemeClr val="tx1"/>
                </a:solidFill>
                <a:latin typeface="微软雅黑" pitchFamily="34" charset="-122"/>
                <a:ea typeface="微软雅黑" pitchFamily="34" charset="-122"/>
              </a:rPr>
              <a:t>装保险装置 </a:t>
            </a:r>
            <a:endParaRPr lang="en-US" altLang="zh-CN" sz="2400" dirty="0" smtClean="0">
              <a:solidFill>
                <a:schemeClr val="tx1"/>
              </a:solidFill>
              <a:latin typeface="微软雅黑" pitchFamily="34" charset="-122"/>
              <a:ea typeface="微软雅黑" pitchFamily="34" charset="-122"/>
            </a:endParaRPr>
          </a:p>
          <a:p>
            <a:pPr algn="l">
              <a:lnSpc>
                <a:spcPct val="150000"/>
              </a:lnSpc>
            </a:pPr>
            <a:r>
              <a:rPr lang="en-US" altLang="zh-CN" sz="2400" dirty="0" smtClean="0">
                <a:solidFill>
                  <a:schemeClr val="tx1"/>
                </a:solidFill>
                <a:latin typeface="微软雅黑" pitchFamily="34" charset="-122"/>
                <a:ea typeface="微软雅黑" pitchFamily="34" charset="-122"/>
              </a:rPr>
              <a:t>…… </a:t>
            </a:r>
            <a:endParaRPr lang="en-US" altLang="zh-CN" sz="2400" dirty="0">
              <a:solidFill>
                <a:schemeClr val="tx1"/>
              </a:solidFill>
              <a:latin typeface="微软雅黑" pitchFamily="34" charset="-122"/>
              <a:ea typeface="微软雅黑" pitchFamily="34" charset="-122"/>
            </a:endParaRPr>
          </a:p>
        </p:txBody>
      </p:sp>
      <p:sp>
        <p:nvSpPr>
          <p:cNvPr id="8" name="Text Box 31"/>
          <p:cNvSpPr txBox="1">
            <a:spLocks noChangeArrowheads="1"/>
          </p:cNvSpPr>
          <p:nvPr/>
        </p:nvSpPr>
        <p:spPr bwMode="auto">
          <a:xfrm>
            <a:off x="235768" y="4175799"/>
            <a:ext cx="7283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l"/>
            <a:r>
              <a:rPr lang="zh-CN" altLang="en-US" sz="2400" dirty="0" smtClean="0">
                <a:solidFill>
                  <a:srgbClr val="FF0000"/>
                </a:solidFill>
                <a:latin typeface="微软雅黑" pitchFamily="34" charset="-122"/>
                <a:ea typeface="微软雅黑" pitchFamily="34" charset="-122"/>
              </a:rPr>
              <a:t>人们</a:t>
            </a:r>
            <a:r>
              <a:rPr lang="zh-CN" altLang="en-US" sz="2400" dirty="0">
                <a:solidFill>
                  <a:srgbClr val="FF0000"/>
                </a:solidFill>
                <a:latin typeface="微软雅黑" pitchFamily="34" charset="-122"/>
                <a:ea typeface="微软雅黑" pitchFamily="34" charset="-122"/>
              </a:rPr>
              <a:t>常用的办法是给电路加装一个保险装置。</a:t>
            </a:r>
            <a:r>
              <a:rPr lang="zh-CN" altLang="en-US" sz="2400" dirty="0" smtClean="0">
                <a:solidFill>
                  <a:srgbClr val="FF0000"/>
                </a:solidFill>
                <a:latin typeface="微软雅黑" pitchFamily="34" charset="-122"/>
                <a:ea typeface="微软雅黑" pitchFamily="34" charset="-122"/>
              </a:rPr>
              <a:t>如图</a:t>
            </a:r>
            <a:r>
              <a:rPr lang="zh-CN" altLang="en-US" sz="2400" dirty="0">
                <a:solidFill>
                  <a:srgbClr val="FF0000"/>
                </a:solidFill>
                <a:latin typeface="微软雅黑" pitchFamily="34" charset="-122"/>
                <a:ea typeface="微软雅黑" pitchFamily="34" charset="-122"/>
              </a:rPr>
              <a:t>：</a:t>
            </a:r>
          </a:p>
        </p:txBody>
      </p:sp>
      <p:grpSp>
        <p:nvGrpSpPr>
          <p:cNvPr id="9" name="Group 38"/>
          <p:cNvGrpSpPr>
            <a:grpSpLocks/>
          </p:cNvGrpSpPr>
          <p:nvPr/>
        </p:nvGrpSpPr>
        <p:grpSpPr bwMode="auto">
          <a:xfrm>
            <a:off x="4800791" y="1267973"/>
            <a:ext cx="3538875" cy="2729688"/>
            <a:chOff x="2131" y="1706"/>
            <a:chExt cx="2699" cy="2188"/>
          </a:xfrm>
        </p:grpSpPr>
        <p:pic>
          <p:nvPicPr>
            <p:cNvPr id="10" name="Picture 34" descr="1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60" y="1706"/>
              <a:ext cx="1270" cy="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5" descr="1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60" y="2795"/>
              <a:ext cx="1270" cy="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36"/>
            <p:cNvSpPr txBox="1">
              <a:spLocks noChangeArrowheads="1"/>
            </p:cNvSpPr>
            <p:nvPr/>
          </p:nvSpPr>
          <p:spPr bwMode="auto">
            <a:xfrm>
              <a:off x="2260" y="3519"/>
              <a:ext cx="1206"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dirty="0">
                  <a:solidFill>
                    <a:srgbClr val="FF0000"/>
                  </a:solidFill>
                  <a:latin typeface="微软雅黑" pitchFamily="34" charset="-122"/>
                  <a:ea typeface="微软雅黑" pitchFamily="34" charset="-122"/>
                </a:rPr>
                <a:t>保险丝</a:t>
              </a:r>
            </a:p>
          </p:txBody>
        </p:sp>
        <p:sp>
          <p:nvSpPr>
            <p:cNvPr id="13" name="AutoShape 37"/>
            <p:cNvSpPr>
              <a:spLocks noChangeArrowheads="1"/>
            </p:cNvSpPr>
            <p:nvPr/>
          </p:nvSpPr>
          <p:spPr bwMode="auto">
            <a:xfrm rot="10800000">
              <a:off x="2131" y="3524"/>
              <a:ext cx="1028" cy="370"/>
            </a:xfrm>
            <a:prstGeom prst="wedgeRoundRectCallout">
              <a:avLst>
                <a:gd name="adj1" fmla="val -101253"/>
                <a:gd name="adj2" fmla="val 23557"/>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a:lstStyle/>
            <a:p>
              <a:pPr algn="ctr"/>
              <a:endParaRPr lang="zh-CN" altLang="zh-CN" sz="2400">
                <a:latin typeface="微软雅黑" pitchFamily="34" charset="-122"/>
                <a:ea typeface="微软雅黑" pitchFamily="34" charset="-122"/>
              </a:endParaRPr>
            </a:p>
          </p:txBody>
        </p:sp>
      </p:grpSp>
    </p:spTree>
    <p:extLst>
      <p:ext uri="{BB962C8B-B14F-4D97-AF65-F5344CB8AC3E}">
        <p14:creationId xmlns:p14="http://schemas.microsoft.com/office/powerpoint/2010/main" val="14542432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Vertical)">
                                      <p:cBhvr>
                                        <p:cTn id="7" dur="500"/>
                                        <p:tgtEl>
                                          <p:spTgt spid="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Vertical)">
                                      <p:cBhvr>
                                        <p:cTn id="12" dur="500"/>
                                        <p:tgtEl>
                                          <p:spTgt spid="6">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outVertical)">
                                      <p:cBhvr>
                                        <p:cTn id="17" dur="500"/>
                                        <p:tgtEl>
                                          <p:spTgt spid="6">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outVertical)">
                                      <p:cBhvr>
                                        <p:cTn id="22" dur="500"/>
                                        <p:tgtEl>
                                          <p:spTgt spid="6">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txBox="1">
            <a:spLocks noChangeArrowheads="1"/>
          </p:cNvSpPr>
          <p:nvPr/>
        </p:nvSpPr>
        <p:spPr bwMode="auto">
          <a:xfrm>
            <a:off x="318557" y="345010"/>
            <a:ext cx="3253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tx1"/>
                </a:solidFill>
                <a:latin typeface="微软雅黑" pitchFamily="34" charset="-122"/>
                <a:ea typeface="微软雅黑" pitchFamily="34" charset="-122"/>
                <a:sym typeface="微软雅黑" pitchFamily="34" charset="-122"/>
              </a:rPr>
              <a:t>三</a:t>
            </a:r>
            <a:r>
              <a:rPr lang="zh-CN" altLang="zh-CN" sz="2800" dirty="0" smtClean="0">
                <a:solidFill>
                  <a:schemeClr val="tx1"/>
                </a:solidFill>
                <a:latin typeface="微软雅黑" pitchFamily="34" charset="-122"/>
                <a:ea typeface="微软雅黑" pitchFamily="34" charset="-122"/>
                <a:sym typeface="微软雅黑" pitchFamily="34" charset="-122"/>
              </a:rPr>
              <a:t>、</a:t>
            </a:r>
            <a:r>
              <a:rPr lang="zh-CN" altLang="en-US" sz="2800" dirty="0" smtClean="0">
                <a:solidFill>
                  <a:schemeClr val="tx1"/>
                </a:solidFill>
                <a:latin typeface="微软雅黑" pitchFamily="34" charset="-122"/>
                <a:ea typeface="微软雅黑" pitchFamily="34" charset="-122"/>
                <a:sym typeface="微软雅黑" pitchFamily="34" charset="-122"/>
              </a:rPr>
              <a:t>保险丝的作用</a:t>
            </a:r>
            <a:endParaRPr lang="zh-CN" altLang="zh-CN" sz="2800" dirty="0">
              <a:solidFill>
                <a:schemeClr val="tx1"/>
              </a:solidFill>
              <a:latin typeface="微软雅黑" pitchFamily="34" charset="-122"/>
              <a:ea typeface="微软雅黑" pitchFamily="34" charset="-122"/>
              <a:sym typeface="微软雅黑" pitchFamily="34" charset="-122"/>
            </a:endParaRPr>
          </a:p>
        </p:txBody>
      </p:sp>
      <p:sp>
        <p:nvSpPr>
          <p:cNvPr id="6" name="Text Box 6"/>
          <p:cNvSpPr txBox="1">
            <a:spLocks noChangeArrowheads="1"/>
          </p:cNvSpPr>
          <p:nvPr/>
        </p:nvSpPr>
        <p:spPr bwMode="auto">
          <a:xfrm>
            <a:off x="259292" y="792028"/>
            <a:ext cx="820155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lnSpc>
                <a:spcPct val="150000"/>
              </a:lnSpc>
            </a:pPr>
            <a:r>
              <a:rPr lang="en-US" altLang="zh-CN" sz="2400" dirty="0" smtClean="0">
                <a:solidFill>
                  <a:srgbClr val="FF0000"/>
                </a:solidFill>
                <a:latin typeface="微软雅黑" pitchFamily="34" charset="-122"/>
                <a:ea typeface="微软雅黑" pitchFamily="34" charset="-122"/>
              </a:rPr>
              <a:t>1</a:t>
            </a:r>
            <a:r>
              <a:rPr lang="en-US" altLang="zh-CN" sz="2400" dirty="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作用</a:t>
            </a:r>
            <a:r>
              <a:rPr lang="zh-CN" altLang="en-US" sz="2400" dirty="0" smtClean="0">
                <a:solidFill>
                  <a:srgbClr val="FF0000"/>
                </a:solidFill>
                <a:latin typeface="微软雅黑" pitchFamily="34" charset="-122"/>
                <a:ea typeface="微软雅黑" pitchFamily="34" charset="-122"/>
              </a:rPr>
              <a:t>：</a:t>
            </a:r>
            <a:r>
              <a:rPr lang="zh-CN" altLang="en-US" sz="2400" dirty="0">
                <a:solidFill>
                  <a:srgbClr val="000000"/>
                </a:solidFill>
                <a:latin typeface="微软雅黑" pitchFamily="34" charset="-122"/>
                <a:ea typeface="微软雅黑" pitchFamily="34" charset="-122"/>
              </a:rPr>
              <a:t>电流过大时，保险丝由于温度升高而熔断，</a:t>
            </a:r>
            <a:r>
              <a:rPr lang="zh-CN" altLang="en-US" sz="2400" dirty="0" smtClean="0">
                <a:solidFill>
                  <a:srgbClr val="000000"/>
                </a:solidFill>
                <a:latin typeface="微软雅黑" pitchFamily="34" charset="-122"/>
                <a:ea typeface="微软雅黑" pitchFamily="34" charset="-122"/>
              </a:rPr>
              <a:t>自动切断电路，</a:t>
            </a:r>
            <a:r>
              <a:rPr lang="zh-CN" altLang="en-US" sz="2400" dirty="0">
                <a:solidFill>
                  <a:srgbClr val="000000"/>
                </a:solidFill>
                <a:latin typeface="微软雅黑" pitchFamily="34" charset="-122"/>
                <a:ea typeface="微软雅黑" pitchFamily="34" charset="-122"/>
              </a:rPr>
              <a:t>起到保护作用。 </a:t>
            </a:r>
            <a:endParaRPr lang="zh-CN" altLang="en-US" sz="2400" dirty="0">
              <a:latin typeface="微软雅黑" pitchFamily="34" charset="-122"/>
              <a:ea typeface="微软雅黑" pitchFamily="34" charset="-122"/>
            </a:endParaRPr>
          </a:p>
        </p:txBody>
      </p:sp>
      <p:sp>
        <p:nvSpPr>
          <p:cNvPr id="7" name="Text Box 5"/>
          <p:cNvSpPr txBox="1">
            <a:spLocks noChangeArrowheads="1"/>
          </p:cNvSpPr>
          <p:nvPr/>
        </p:nvSpPr>
        <p:spPr bwMode="auto">
          <a:xfrm>
            <a:off x="247651" y="1992357"/>
            <a:ext cx="37708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r>
              <a:rPr lang="en-US" altLang="zh-CN" sz="2400" dirty="0" smtClean="0">
                <a:solidFill>
                  <a:srgbClr val="FF0000"/>
                </a:solidFill>
                <a:latin typeface="微软雅黑" pitchFamily="34" charset="-122"/>
                <a:ea typeface="微软雅黑" pitchFamily="34" charset="-122"/>
              </a:rPr>
              <a:t>2</a:t>
            </a:r>
            <a:r>
              <a:rPr lang="en-US" altLang="zh-CN" sz="2400" dirty="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原理：</a:t>
            </a:r>
            <a:r>
              <a:rPr lang="zh-CN" altLang="en-US" sz="2400" dirty="0">
                <a:latin typeface="微软雅黑" pitchFamily="34" charset="-122"/>
                <a:ea typeface="微软雅黑" pitchFamily="34" charset="-122"/>
              </a:rPr>
              <a:t>电流的热效应。</a:t>
            </a:r>
          </a:p>
        </p:txBody>
      </p:sp>
      <p:sp>
        <p:nvSpPr>
          <p:cNvPr id="8" name="Text Box 7"/>
          <p:cNvSpPr txBox="1">
            <a:spLocks noChangeArrowheads="1"/>
          </p:cNvSpPr>
          <p:nvPr/>
        </p:nvSpPr>
        <p:spPr bwMode="auto">
          <a:xfrm>
            <a:off x="247651" y="2530223"/>
            <a:ext cx="6351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r>
              <a:rPr lang="en-US" altLang="zh-CN" sz="2400" dirty="0">
                <a:solidFill>
                  <a:srgbClr val="FF0000"/>
                </a:solidFill>
                <a:latin typeface="微软雅黑" pitchFamily="34" charset="-122"/>
                <a:ea typeface="微软雅黑" pitchFamily="34" charset="-122"/>
              </a:rPr>
              <a:t>3.</a:t>
            </a:r>
            <a:r>
              <a:rPr lang="zh-CN" altLang="en-US" sz="2400" dirty="0">
                <a:solidFill>
                  <a:srgbClr val="FF0000"/>
                </a:solidFill>
                <a:latin typeface="微软雅黑" pitchFamily="34" charset="-122"/>
                <a:ea typeface="微软雅黑" pitchFamily="34" charset="-122"/>
              </a:rPr>
              <a:t>材料：</a:t>
            </a:r>
            <a:r>
              <a:rPr lang="zh-CN" altLang="en-US" sz="2400" dirty="0">
                <a:latin typeface="微软雅黑" pitchFamily="34" charset="-122"/>
                <a:ea typeface="微软雅黑" pitchFamily="34" charset="-122"/>
              </a:rPr>
              <a:t>电阻率大，熔点低的铅锑合金合金。 </a:t>
            </a:r>
          </a:p>
        </p:txBody>
      </p:sp>
      <p:pic>
        <p:nvPicPr>
          <p:cNvPr id="39938" name="Picture 2" descr="G:\初中物理资源（2019-10）\人教九年级教参图片\9192\jpg\11104003.jpg"/>
          <p:cNvPicPr preferRelativeResize="0">
            <a:picLocks noChangeArrowheads="1"/>
          </p:cNvPicPr>
          <p:nvPr/>
        </p:nvPicPr>
        <p:blipFill rotWithShape="1">
          <a:blip r:embed="rId2" cstate="print">
            <a:extLst>
              <a:ext uri="{28A0092B-C50C-407E-A947-70E740481C1C}">
                <a14:useLocalDpi xmlns:a14="http://schemas.microsoft.com/office/drawing/2010/main" val="0"/>
              </a:ext>
            </a:extLst>
          </a:blip>
          <a:srcRect l="7710" t="1398" b="21517"/>
          <a:stretch/>
        </p:blipFill>
        <p:spPr bwMode="auto">
          <a:xfrm>
            <a:off x="948665" y="3205814"/>
            <a:ext cx="1800000" cy="1440000"/>
          </a:xfrm>
          <a:prstGeom prst="rect">
            <a:avLst/>
          </a:prstGeom>
          <a:noFill/>
          <a:effectLst>
            <a:outerShdw blurRad="736600" dist="50800" dir="5400000" algn="ctr" rotWithShape="0">
              <a:srgbClr val="000000">
                <a:alpha val="39000"/>
              </a:srgbClr>
            </a:outerShdw>
          </a:effectLst>
          <a:extLst>
            <a:ext uri="{909E8E84-426E-40DD-AFC4-6F175D3DCCD1}">
              <a14:hiddenFill xmlns:a14="http://schemas.microsoft.com/office/drawing/2010/main">
                <a:solidFill>
                  <a:srgbClr val="FFFFFF"/>
                </a:solidFill>
              </a14:hiddenFill>
            </a:ext>
          </a:extLst>
        </p:spPr>
      </p:pic>
      <p:pic>
        <p:nvPicPr>
          <p:cNvPr id="12" name="Picture 6" descr="29"/>
          <p:cNvPicPr preferRelativeResize="0">
            <a:picLocks noChangeArrowheads="1"/>
          </p:cNvPicPr>
          <p:nvPr/>
        </p:nvPicPr>
        <p:blipFill rotWithShape="1">
          <a:blip r:embed="rId3">
            <a:extLst>
              <a:ext uri="{28A0092B-C50C-407E-A947-70E740481C1C}">
                <a14:useLocalDpi xmlns:a14="http://schemas.microsoft.com/office/drawing/2010/main" val="0"/>
              </a:ext>
            </a:extLst>
          </a:blip>
          <a:srcRect l="5381" t="51496" r="55353" b="5651"/>
          <a:stretch/>
        </p:blipFill>
        <p:spPr bwMode="auto">
          <a:xfrm>
            <a:off x="5770144" y="3205814"/>
            <a:ext cx="1800000" cy="1440000"/>
          </a:xfrm>
          <a:prstGeom prst="rect">
            <a:avLst/>
          </a:prstGeom>
          <a:noFill/>
          <a:effectLst>
            <a:outerShdw blurRad="736600" dist="50800" dir="54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preferRelativeResize="0">
            <a:picLocks noChangeArrowheads="1"/>
          </p:cNvPicPr>
          <p:nvPr/>
        </p:nvPicPr>
        <p:blipFill rotWithShape="1">
          <a:blip r:embed="rId4">
            <a:extLst>
              <a:ext uri="{28A0092B-C50C-407E-A947-70E740481C1C}">
                <a14:useLocalDpi xmlns:a14="http://schemas.microsoft.com/office/drawing/2010/main" val="0"/>
              </a:ext>
            </a:extLst>
          </a:blip>
          <a:srcRect l="11613" t="3930" r="9266" b="9984"/>
          <a:stretch/>
        </p:blipFill>
        <p:spPr bwMode="auto">
          <a:xfrm>
            <a:off x="3381926" y="3205814"/>
            <a:ext cx="1800000" cy="1440000"/>
          </a:xfrm>
          <a:prstGeom prst="rect">
            <a:avLst/>
          </a:prstGeom>
          <a:noFill/>
          <a:effectLst>
            <a:outerShdw blurRad="736600" dist="50800" dir="5400000" algn="ctr" rotWithShape="0">
              <a:srgbClr val="000000">
                <a:alpha val="39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828074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7"/>
                                        </p:tgtEl>
                                        <p:attrNameLst>
                                          <p:attrName>style.visibility</p:attrName>
                                        </p:attrNameLst>
                                      </p:cBhvr>
                                      <p:to>
                                        <p:strVal val="visible"/>
                                      </p:to>
                                    </p:set>
                                    <p:anim calcmode="discrete" valueType="clr">
                                      <p:cBhvr override="childStyle">
                                        <p:cTn id="12"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
                                        </p:tgtEl>
                                        <p:attrNameLst>
                                          <p:attrName>fillcolor</p:attrName>
                                        </p:attrNameLst>
                                      </p:cBhvr>
                                      <p:tavLst>
                                        <p:tav tm="0">
                                          <p:val>
                                            <p:clrVal>
                                              <a:schemeClr val="accent2"/>
                                            </p:clrVal>
                                          </p:val>
                                        </p:tav>
                                        <p:tav tm="50000">
                                          <p:val>
                                            <p:clrVal>
                                              <a:schemeClr val="hlink"/>
                                            </p:clrVal>
                                          </p:val>
                                        </p:tav>
                                      </p:tavLst>
                                    </p:anim>
                                    <p:set>
                                      <p:cBhvr>
                                        <p:cTn id="14" dur="80"/>
                                        <p:tgtEl>
                                          <p:spTgt spid="7"/>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8"/>
                                        </p:tgtEl>
                                        <p:attrNameLst>
                                          <p:attrName>style.visibility</p:attrName>
                                        </p:attrNameLst>
                                      </p:cBhvr>
                                      <p:to>
                                        <p:strVal val="visible"/>
                                      </p:to>
                                    </p:set>
                                    <p:anim calcmode="discrete" valueType="clr">
                                      <p:cBhvr override="childStyle">
                                        <p:cTn id="19"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8"/>
                                        </p:tgtEl>
                                        <p:attrNameLst>
                                          <p:attrName>fillcolor</p:attrName>
                                        </p:attrNameLst>
                                      </p:cBhvr>
                                      <p:tavLst>
                                        <p:tav tm="0">
                                          <p:val>
                                            <p:clrVal>
                                              <a:schemeClr val="accent2"/>
                                            </p:clrVal>
                                          </p:val>
                                        </p:tav>
                                        <p:tav tm="50000">
                                          <p:val>
                                            <p:clrVal>
                                              <a:schemeClr val="hlink"/>
                                            </p:clrVal>
                                          </p:val>
                                        </p:tav>
                                      </p:tavLst>
                                    </p:anim>
                                    <p:set>
                                      <p:cBhvr>
                                        <p:cTn id="21" dur="80"/>
                                        <p:tgtEl>
                                          <p:spTgt spid="8"/>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9938"/>
                                        </p:tgtEl>
                                        <p:attrNameLst>
                                          <p:attrName>style.visibility</p:attrName>
                                        </p:attrNameLst>
                                      </p:cBhvr>
                                      <p:to>
                                        <p:strVal val="visible"/>
                                      </p:to>
                                    </p:set>
                                    <p:animEffect transition="in" filter="circle(in)">
                                      <p:cBhvr>
                                        <p:cTn id="26" dur="2000"/>
                                        <p:tgtEl>
                                          <p:spTgt spid="39938"/>
                                        </p:tgtEl>
                                      </p:cBhvr>
                                    </p:animEffect>
                                  </p:childTnLst>
                                </p:cTn>
                              </p:par>
                              <p:par>
                                <p:cTn id="27" presetID="6"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2000"/>
                                        <p:tgtEl>
                                          <p:spTgt spid="13"/>
                                        </p:tgtEl>
                                      </p:cBhvr>
                                    </p:animEffect>
                                  </p:childTnLst>
                                </p:cTn>
                              </p:par>
                              <p:par>
                                <p:cTn id="30" presetID="6"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9"/>
          <p:cNvSpPr>
            <a:spLocks noChangeArrowheads="1"/>
          </p:cNvSpPr>
          <p:nvPr/>
        </p:nvSpPr>
        <p:spPr bwMode="auto">
          <a:xfrm>
            <a:off x="221721" y="417909"/>
            <a:ext cx="7669212" cy="461665"/>
          </a:xfrm>
          <a:prstGeom prst="rect">
            <a:avLst/>
          </a:prstGeom>
          <a:noFill/>
          <a:ln>
            <a:noFill/>
          </a:ln>
        </p:spPr>
        <p:txBody>
          <a:bodyPr wrap="square">
            <a:spAutoFit/>
          </a:bodyPr>
          <a:lstStyle/>
          <a:p>
            <a:pPr algn="l"/>
            <a:r>
              <a:rPr lang="en-US" altLang="zh-CN" sz="2400" dirty="0" smtClean="0">
                <a:solidFill>
                  <a:srgbClr val="FF0000"/>
                </a:solidFill>
                <a:latin typeface="微软雅黑" pitchFamily="34" charset="-122"/>
                <a:ea typeface="微软雅黑" pitchFamily="34" charset="-122"/>
              </a:rPr>
              <a:t>4</a:t>
            </a:r>
            <a:r>
              <a:rPr lang="en-US" altLang="zh-CN" sz="2400" dirty="0">
                <a:solidFill>
                  <a:srgbClr val="FF0000"/>
                </a:solidFill>
                <a:latin typeface="微软雅黑" pitchFamily="34" charset="-122"/>
                <a:ea typeface="微软雅黑" pitchFamily="34" charset="-122"/>
              </a:rPr>
              <a:t>.</a:t>
            </a:r>
            <a:r>
              <a:rPr lang="zh-CN" altLang="en-US" sz="2400" dirty="0" smtClean="0">
                <a:solidFill>
                  <a:srgbClr val="FF0000"/>
                </a:solidFill>
                <a:latin typeface="微软雅黑" pitchFamily="34" charset="-122"/>
                <a:ea typeface="微软雅黑" pitchFamily="34" charset="-122"/>
              </a:rPr>
              <a:t>安装：</a:t>
            </a:r>
            <a:r>
              <a:rPr lang="zh-CN" altLang="en-US" sz="2400" dirty="0" smtClean="0">
                <a:solidFill>
                  <a:schemeClr val="tx1"/>
                </a:solidFill>
                <a:latin typeface="微软雅黑" pitchFamily="34" charset="-122"/>
                <a:ea typeface="微软雅黑" pitchFamily="34" charset="-122"/>
              </a:rPr>
              <a:t>保险丝</a:t>
            </a:r>
            <a:r>
              <a:rPr lang="zh-CN" altLang="en-US" sz="2400" dirty="0">
                <a:solidFill>
                  <a:schemeClr val="tx1"/>
                </a:solidFill>
                <a:latin typeface="微软雅黑" pitchFamily="34" charset="-122"/>
                <a:ea typeface="微软雅黑" pitchFamily="34" charset="-122"/>
              </a:rPr>
              <a:t>通常串联安装在电能表之后的进户线上。</a:t>
            </a:r>
          </a:p>
        </p:txBody>
      </p:sp>
      <p:pic>
        <p:nvPicPr>
          <p:cNvPr id="6" name="Picture 6" descr="开关和保险"/>
          <p:cNvPicPr>
            <a:picLocks noChangeAspect="1" noChangeArrowheads="1"/>
          </p:cNvPicPr>
          <p:nvPr/>
        </p:nvPicPr>
        <p:blipFill rotWithShape="1">
          <a:blip r:embed="rId2">
            <a:extLst>
              <a:ext uri="{28A0092B-C50C-407E-A947-70E740481C1C}">
                <a14:useLocalDpi xmlns:a14="http://schemas.microsoft.com/office/drawing/2010/main" val="0"/>
              </a:ext>
            </a:extLst>
          </a:blip>
          <a:srcRect t="2208" r="13860"/>
          <a:stretch/>
        </p:blipFill>
        <p:spPr bwMode="auto">
          <a:xfrm>
            <a:off x="1845206" y="1066799"/>
            <a:ext cx="1550722" cy="27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7196" y="1739791"/>
            <a:ext cx="3005666" cy="162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bwMode="auto">
          <a:xfrm>
            <a:off x="805923" y="4144964"/>
            <a:ext cx="7085010" cy="492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marL="0" indent="0" algn="l" eaLnBrk="0" hangingPunct="0"/>
            <a:r>
              <a:rPr lang="zh-CN" altLang="en-US" sz="2400" dirty="0" smtClean="0">
                <a:latin typeface="微软雅黑" pitchFamily="34" charset="-122"/>
                <a:ea typeface="微软雅黑" pitchFamily="34" charset="-122"/>
              </a:rPr>
              <a:t>也可以只</a:t>
            </a:r>
            <a:r>
              <a:rPr lang="zh-CN" altLang="en-US" sz="2400" dirty="0">
                <a:latin typeface="微软雅黑" pitchFamily="34" charset="-122"/>
                <a:ea typeface="微软雅黑" pitchFamily="34" charset="-122"/>
              </a:rPr>
              <a:t>接在一根火线上，且与保护的电路串联。</a:t>
            </a:r>
          </a:p>
        </p:txBody>
      </p:sp>
    </p:spTree>
    <p:extLst>
      <p:ext uri="{BB962C8B-B14F-4D97-AF65-F5344CB8AC3E}">
        <p14:creationId xmlns:p14="http://schemas.microsoft.com/office/powerpoint/2010/main" val="8189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68375" y="252204"/>
            <a:ext cx="6340197" cy="461665"/>
          </a:xfrm>
          <a:prstGeom prst="rect">
            <a:avLst/>
          </a:prstGeom>
        </p:spPr>
        <p:txBody>
          <a:bodyPr wrap="none">
            <a:spAutoFit/>
          </a:bodyPr>
          <a:lstStyle/>
          <a:p>
            <a:r>
              <a:rPr lang="zh-CN" altLang="zh-CN" sz="2400" dirty="0">
                <a:latin typeface="微软雅黑" pitchFamily="34" charset="-122"/>
                <a:ea typeface="微软雅黑" pitchFamily="34" charset="-122"/>
              </a:rPr>
              <a:t>你知道保险丝是如何起到“保险”作用的吗？</a:t>
            </a:r>
          </a:p>
        </p:txBody>
      </p:sp>
      <p:grpSp>
        <p:nvGrpSpPr>
          <p:cNvPr id="3" name="组合 2"/>
          <p:cNvGrpSpPr/>
          <p:nvPr/>
        </p:nvGrpSpPr>
        <p:grpSpPr>
          <a:xfrm>
            <a:off x="261588" y="188579"/>
            <a:ext cx="1011832" cy="588916"/>
            <a:chOff x="702606" y="1857951"/>
            <a:chExt cx="1011832" cy="697781"/>
          </a:xfrm>
        </p:grpSpPr>
        <p:sp>
          <p:nvSpPr>
            <p:cNvPr id="4" name="Shape 108"/>
            <p:cNvSpPr/>
            <p:nvPr/>
          </p:nvSpPr>
          <p:spPr>
            <a:xfrm>
              <a:off x="745294" y="1857951"/>
              <a:ext cx="876012"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5" name="Shape 112"/>
            <p:cNvSpPr/>
            <p:nvPr/>
          </p:nvSpPr>
          <p:spPr>
            <a:xfrm>
              <a:off x="702606" y="1899066"/>
              <a:ext cx="1011832"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问题</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6" name="矩形 5"/>
          <p:cNvSpPr/>
          <p:nvPr/>
        </p:nvSpPr>
        <p:spPr>
          <a:xfrm>
            <a:off x="378218" y="876869"/>
            <a:ext cx="4387492" cy="461665"/>
          </a:xfrm>
          <a:prstGeom prst="rect">
            <a:avLst/>
          </a:prstGeom>
        </p:spPr>
        <p:txBody>
          <a:bodyPr wrap="square">
            <a:spAutoFit/>
          </a:bodyPr>
          <a:lstStyle/>
          <a:p>
            <a:pPr algn="l"/>
            <a:r>
              <a:rPr lang="zh-CN" altLang="zh-CN" sz="2400" dirty="0" smtClean="0">
                <a:solidFill>
                  <a:srgbClr val="FF0000"/>
                </a:solidFill>
                <a:latin typeface="微软雅黑" pitchFamily="34" charset="-122"/>
                <a:ea typeface="微软雅黑" pitchFamily="34" charset="-122"/>
              </a:rPr>
              <a:t>演示</a:t>
            </a:r>
            <a:r>
              <a:rPr lang="zh-CN" altLang="zh-CN" sz="2400" dirty="0">
                <a:solidFill>
                  <a:srgbClr val="FF0000"/>
                </a:solidFill>
                <a:latin typeface="微软雅黑" pitchFamily="34" charset="-122"/>
                <a:ea typeface="微软雅黑" pitchFamily="34" charset="-122"/>
              </a:rPr>
              <a:t>实验：</a:t>
            </a:r>
            <a:r>
              <a:rPr lang="zh-CN" altLang="zh-CN" sz="2400" dirty="0">
                <a:solidFill>
                  <a:schemeClr val="tx1"/>
                </a:solidFill>
                <a:latin typeface="微软雅黑" pitchFamily="34" charset="-122"/>
                <a:ea typeface="微软雅黑" pitchFamily="34" charset="-122"/>
              </a:rPr>
              <a:t>观察保险丝的</a:t>
            </a:r>
            <a:r>
              <a:rPr lang="zh-CN" altLang="zh-CN" sz="2400" dirty="0" smtClean="0">
                <a:solidFill>
                  <a:schemeClr val="tx1"/>
                </a:solidFill>
                <a:latin typeface="微软雅黑" pitchFamily="34" charset="-122"/>
                <a:ea typeface="微软雅黑" pitchFamily="34" charset="-122"/>
              </a:rPr>
              <a:t>作用</a:t>
            </a:r>
            <a:endParaRPr lang="zh-CN" altLang="zh-CN" sz="2400" dirty="0">
              <a:solidFill>
                <a:schemeClr val="tx1"/>
              </a:solidFill>
              <a:latin typeface="微软雅黑" pitchFamily="34" charset="-122"/>
              <a:ea typeface="微软雅黑" pitchFamily="34" charset="-122"/>
            </a:endParaRPr>
          </a:p>
        </p:txBody>
      </p:sp>
      <p:pic>
        <p:nvPicPr>
          <p:cNvPr id="43010" name="Picture 2" descr="G:\初中物理资源（2019-10）\人教九年级教参图片\9192\jpg\1110400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35" t="4121" r="4535" b="3539"/>
          <a:stretch/>
        </p:blipFill>
        <p:spPr bwMode="auto">
          <a:xfrm>
            <a:off x="5849419" y="2420351"/>
            <a:ext cx="2714457" cy="1789140"/>
          </a:xfrm>
          <a:prstGeom prst="rect">
            <a:avLst/>
          </a:prstGeom>
          <a:noFill/>
          <a:effectLst>
            <a:outerShdw blurRad="495300" dist="50800" dir="5400000" algn="ctr" rotWithShape="0">
              <a:srgbClr val="000000">
                <a:alpha val="64000"/>
              </a:srgbClr>
            </a:outerShdw>
          </a:effectLst>
          <a:extLst>
            <a:ext uri="{909E8E84-426E-40DD-AFC4-6F175D3DCCD1}">
              <a14:hiddenFill xmlns:a14="http://schemas.microsoft.com/office/drawing/2010/main">
                <a:solidFill>
                  <a:srgbClr val="FFFFFF"/>
                </a:solidFill>
              </a14:hiddenFill>
            </a:ext>
          </a:extLst>
        </p:spPr>
      </p:pic>
      <p:sp>
        <p:nvSpPr>
          <p:cNvPr id="8" name="Rectangle 6"/>
          <p:cNvSpPr>
            <a:spLocks noChangeArrowheads="1"/>
          </p:cNvSpPr>
          <p:nvPr/>
        </p:nvSpPr>
        <p:spPr bwMode="auto">
          <a:xfrm>
            <a:off x="269007" y="1338534"/>
            <a:ext cx="853632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l">
              <a:lnSpc>
                <a:spcPct val="150000"/>
              </a:lnSpc>
            </a:pPr>
            <a:r>
              <a:rPr lang="zh-CN" altLang="en-US" sz="2400" dirty="0">
                <a:latin typeface="微软雅黑" pitchFamily="34" charset="-122"/>
                <a:ea typeface="微软雅黑" pitchFamily="34" charset="-122"/>
              </a:rPr>
              <a:t>如</a:t>
            </a:r>
            <a:r>
              <a:rPr lang="zh-CN" altLang="en-US" sz="2400" dirty="0" smtClean="0">
                <a:latin typeface="微软雅黑" pitchFamily="34" charset="-122"/>
                <a:ea typeface="微软雅黑" pitchFamily="34" charset="-122"/>
              </a:rPr>
              <a:t>图所示，连接</a:t>
            </a:r>
            <a:r>
              <a:rPr lang="zh-CN" altLang="en-US" sz="2400" dirty="0">
                <a:latin typeface="微软雅黑" pitchFamily="34" charset="-122"/>
                <a:ea typeface="微软雅黑" pitchFamily="34" charset="-122"/>
              </a:rPr>
              <a:t>电路</a:t>
            </a:r>
            <a:r>
              <a:rPr lang="zh-CN" altLang="en-US" sz="2400" dirty="0" smtClean="0">
                <a:latin typeface="微软雅黑" pitchFamily="34" charset="-122"/>
                <a:ea typeface="微软雅黑" pitchFamily="34" charset="-122"/>
              </a:rPr>
              <a:t>，</a:t>
            </a:r>
            <a:r>
              <a:rPr lang="zh-CN" altLang="zh-CN" sz="2400" dirty="0">
                <a:latin typeface="微软雅黑" pitchFamily="34" charset="-122"/>
                <a:ea typeface="微软雅黑" pitchFamily="34" charset="-122"/>
              </a:rPr>
              <a:t>先在</a:t>
            </a:r>
            <a:r>
              <a:rPr lang="en-US" altLang="zh-CN" sz="2400" i="1" dirty="0">
                <a:latin typeface="微软雅黑" pitchFamily="34" charset="-122"/>
                <a:ea typeface="微软雅黑" pitchFamily="34" charset="-122"/>
              </a:rPr>
              <a:t>A</a:t>
            </a:r>
            <a:r>
              <a:rPr lang="zh-CN" altLang="zh-CN" sz="2400" i="1"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B</a:t>
            </a:r>
            <a:r>
              <a:rPr lang="zh-CN" altLang="zh-CN" sz="2400" dirty="0">
                <a:latin typeface="微软雅黑" pitchFamily="34" charset="-122"/>
                <a:ea typeface="微软雅黑" pitchFamily="34" charset="-122"/>
              </a:rPr>
              <a:t>之间接入一段细保险丝，调节滑动变阻器的滑片，使</a:t>
            </a:r>
            <a:r>
              <a:rPr lang="zh-CN" altLang="zh-CN" sz="2400" dirty="0" smtClean="0">
                <a:latin typeface="微软雅黑" pitchFamily="34" charset="-122"/>
                <a:ea typeface="微软雅黑" pitchFamily="34" charset="-122"/>
              </a:rPr>
              <a:t>电流</a:t>
            </a:r>
            <a:r>
              <a:rPr lang="zh-CN" altLang="en-US" sz="2400" dirty="0" smtClean="0">
                <a:latin typeface="微软雅黑" pitchFamily="34" charset="-122"/>
                <a:ea typeface="微软雅黑" pitchFamily="34" charset="-122"/>
              </a:rPr>
              <a:t>逐渐</a:t>
            </a:r>
            <a:r>
              <a:rPr lang="zh-CN" altLang="zh-CN" sz="2400" dirty="0" smtClean="0">
                <a:latin typeface="微软雅黑" pitchFamily="34" charset="-122"/>
                <a:ea typeface="微软雅黑" pitchFamily="34" charset="-122"/>
              </a:rPr>
              <a:t>增大</a:t>
            </a:r>
            <a:r>
              <a:rPr lang="zh-CN" altLang="en-US" sz="2400" dirty="0" smtClean="0">
                <a:latin typeface="微软雅黑" pitchFamily="34" charset="-122"/>
                <a:ea typeface="微软雅黑" pitchFamily="34" charset="-122"/>
              </a:rPr>
              <a:t>。</a:t>
            </a:r>
            <a:endParaRPr lang="zh-CN" altLang="en-US" sz="2400" dirty="0">
              <a:latin typeface="微软雅黑" pitchFamily="34" charset="-122"/>
              <a:ea typeface="微软雅黑" pitchFamily="34" charset="-122"/>
              <a:cs typeface="Times New Roman" pitchFamily="18" charset="0"/>
            </a:endParaRPr>
          </a:p>
        </p:txBody>
      </p:sp>
      <p:sp>
        <p:nvSpPr>
          <p:cNvPr id="9" name="矩形 8"/>
          <p:cNvSpPr/>
          <p:nvPr/>
        </p:nvSpPr>
        <p:spPr>
          <a:xfrm>
            <a:off x="269007" y="2538863"/>
            <a:ext cx="5394145" cy="2242409"/>
          </a:xfrm>
          <a:prstGeom prst="rect">
            <a:avLst/>
          </a:prstGeom>
        </p:spPr>
        <p:txBody>
          <a:bodyPr wrap="square">
            <a:spAutoFit/>
          </a:bodyPr>
          <a:lstStyle/>
          <a:p>
            <a:pPr algn="l">
              <a:lnSpc>
                <a:spcPct val="150000"/>
              </a:lnSpc>
            </a:pPr>
            <a:r>
              <a:rPr lang="zh-CN" altLang="en-US" sz="2400" dirty="0" smtClean="0">
                <a:solidFill>
                  <a:srgbClr val="FF0000"/>
                </a:solidFill>
                <a:latin typeface="微软雅黑" pitchFamily="34" charset="-122"/>
                <a:ea typeface="微软雅黑" pitchFamily="34" charset="-122"/>
              </a:rPr>
              <a:t>现象：</a:t>
            </a:r>
            <a:r>
              <a:rPr lang="zh-CN" altLang="en-US" sz="2400" dirty="0" smtClean="0">
                <a:latin typeface="微软雅黑" pitchFamily="34" charset="-122"/>
                <a:ea typeface="微软雅黑" pitchFamily="34" charset="-122"/>
              </a:rPr>
              <a:t>电流增大到一定程度时</a:t>
            </a:r>
            <a:r>
              <a:rPr lang="zh-CN" altLang="en-US" sz="2400" dirty="0">
                <a:latin typeface="微软雅黑" pitchFamily="34" charset="-122"/>
                <a:ea typeface="微软雅黑" pitchFamily="34" charset="-122"/>
              </a:rPr>
              <a:t>，保险丝熔断，而导线和铜丝等不会损坏</a:t>
            </a:r>
            <a:r>
              <a:rPr lang="zh-CN" altLang="en-US" sz="2400" dirty="0" smtClean="0">
                <a:latin typeface="微软雅黑" pitchFamily="34" charset="-122"/>
                <a:ea typeface="微软雅黑" pitchFamily="34" charset="-122"/>
              </a:rPr>
              <a:t>。在</a:t>
            </a:r>
            <a:r>
              <a:rPr lang="zh-CN" altLang="en-US" sz="2400" dirty="0">
                <a:latin typeface="微软雅黑" pitchFamily="34" charset="-122"/>
                <a:ea typeface="微软雅黑" pitchFamily="34" charset="-122"/>
              </a:rPr>
              <a:t>电流较大时，保险丝会先行熔断，自动切断电路，对整个电路起到保护</a:t>
            </a:r>
            <a:r>
              <a:rPr lang="zh-CN" altLang="en-US" sz="2400" dirty="0" smtClean="0">
                <a:latin typeface="微软雅黑" pitchFamily="34" charset="-122"/>
                <a:ea typeface="微软雅黑" pitchFamily="34" charset="-122"/>
              </a:rPr>
              <a:t>作用。</a:t>
            </a:r>
            <a:endParaRPr lang="zh-CN" altLang="en-US" sz="2400" dirty="0"/>
          </a:p>
        </p:txBody>
      </p:sp>
    </p:spTree>
    <p:extLst>
      <p:ext uri="{BB962C8B-B14F-4D97-AF65-F5344CB8AC3E}">
        <p14:creationId xmlns:p14="http://schemas.microsoft.com/office/powerpoint/2010/main" val="36020848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randombar(horizontal)">
                                      <p:cBhvr>
                                        <p:cTn id="15" dur="500"/>
                                        <p:tgtEl>
                                          <p:spTgt spid="4301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4001" y="418868"/>
            <a:ext cx="8288866" cy="1200329"/>
          </a:xfrm>
          <a:prstGeom prst="rect">
            <a:avLst/>
          </a:prstGeom>
        </p:spPr>
        <p:txBody>
          <a:bodyPr wrap="square">
            <a:spAutoFit/>
          </a:bodyPr>
          <a:lstStyle/>
          <a:p>
            <a:pPr algn="l">
              <a:lnSpc>
                <a:spcPct val="150000"/>
              </a:lnSpc>
            </a:pPr>
            <a:r>
              <a:rPr lang="zh-CN" altLang="zh-CN" sz="2400" dirty="0">
                <a:latin typeface="微软雅黑" pitchFamily="34" charset="-122"/>
                <a:ea typeface="微软雅黑" pitchFamily="34" charset="-122"/>
              </a:rPr>
              <a:t>保持滑动变阻器滑片位置不变，即保持电路中电流不变。在</a:t>
            </a:r>
            <a:r>
              <a:rPr lang="en-US" altLang="zh-CN" sz="2400" i="1" dirty="0">
                <a:latin typeface="微软雅黑" pitchFamily="34" charset="-122"/>
                <a:ea typeface="微软雅黑" pitchFamily="34" charset="-122"/>
              </a:rPr>
              <a:t>A</a:t>
            </a:r>
            <a:r>
              <a:rPr lang="zh-CN" altLang="zh-CN" sz="2400" i="1"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B</a:t>
            </a:r>
            <a:r>
              <a:rPr lang="zh-CN" altLang="zh-CN" sz="2400" dirty="0">
                <a:latin typeface="微软雅黑" pitchFamily="34" charset="-122"/>
                <a:ea typeface="微软雅黑" pitchFamily="34" charset="-122"/>
              </a:rPr>
              <a:t>间换上一段较粗的保险丝，接通电路</a:t>
            </a:r>
            <a:r>
              <a:rPr lang="zh-CN" altLang="zh-CN" sz="2400" dirty="0" smtClean="0">
                <a:latin typeface="微软雅黑" pitchFamily="34" charset="-122"/>
                <a:ea typeface="微软雅黑" pitchFamily="34" charset="-122"/>
              </a:rPr>
              <a:t>。观察</a:t>
            </a:r>
            <a:r>
              <a:rPr lang="zh-CN" altLang="en-US" sz="2400" dirty="0" smtClean="0">
                <a:latin typeface="微软雅黑" pitchFamily="34" charset="-122"/>
                <a:ea typeface="微软雅黑" pitchFamily="34" charset="-122"/>
              </a:rPr>
              <a:t>现象</a:t>
            </a:r>
            <a:r>
              <a:rPr lang="zh-CN" altLang="zh-CN" sz="2400" dirty="0" smtClean="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sp>
        <p:nvSpPr>
          <p:cNvPr id="3" name="矩形 2"/>
          <p:cNvSpPr/>
          <p:nvPr/>
        </p:nvSpPr>
        <p:spPr>
          <a:xfrm>
            <a:off x="262467" y="1703864"/>
            <a:ext cx="5969000" cy="461665"/>
          </a:xfrm>
          <a:prstGeom prst="rect">
            <a:avLst/>
          </a:prstGeom>
        </p:spPr>
        <p:txBody>
          <a:bodyPr wrap="square">
            <a:spAutoFit/>
          </a:bodyPr>
          <a:lstStyle/>
          <a:p>
            <a:r>
              <a:rPr lang="zh-CN" altLang="en-US" sz="2400" dirty="0" smtClean="0">
                <a:solidFill>
                  <a:srgbClr val="FF0000"/>
                </a:solidFill>
                <a:latin typeface="微软雅黑" pitchFamily="34" charset="-122"/>
                <a:ea typeface="微软雅黑" pitchFamily="34" charset="-122"/>
              </a:rPr>
              <a:t>现象：</a:t>
            </a:r>
            <a:r>
              <a:rPr lang="zh-CN" altLang="zh-CN" sz="2400" dirty="0" smtClean="0">
                <a:latin typeface="微软雅黑" pitchFamily="34" charset="-122"/>
                <a:ea typeface="微软雅黑" pitchFamily="34" charset="-122"/>
              </a:rPr>
              <a:t>保险丝</a:t>
            </a:r>
            <a:r>
              <a:rPr lang="zh-CN" altLang="zh-CN" sz="2400" dirty="0">
                <a:latin typeface="微软雅黑" pitchFamily="34" charset="-122"/>
                <a:ea typeface="微软雅黑" pitchFamily="34" charset="-122"/>
              </a:rPr>
              <a:t>和铜丝均完好，没有断开</a:t>
            </a:r>
            <a:r>
              <a:rPr lang="zh-CN" altLang="zh-CN" sz="2400" dirty="0" smtClean="0">
                <a:latin typeface="微软雅黑" pitchFamily="34" charset="-122"/>
                <a:ea typeface="微软雅黑" pitchFamily="34" charset="-122"/>
              </a:rPr>
              <a:t>。</a:t>
            </a:r>
            <a:endParaRPr lang="zh-CN" altLang="en-US" sz="2400" dirty="0">
              <a:latin typeface="微软雅黑" pitchFamily="34" charset="-122"/>
              <a:ea typeface="微软雅黑" pitchFamily="34" charset="-122"/>
            </a:endParaRPr>
          </a:p>
        </p:txBody>
      </p:sp>
      <p:sp>
        <p:nvSpPr>
          <p:cNvPr id="4" name="矩形 3"/>
          <p:cNvSpPr/>
          <p:nvPr/>
        </p:nvSpPr>
        <p:spPr>
          <a:xfrm>
            <a:off x="253998" y="2242233"/>
            <a:ext cx="8525933" cy="461665"/>
          </a:xfrm>
          <a:prstGeom prst="rect">
            <a:avLst/>
          </a:prstGeom>
        </p:spPr>
        <p:txBody>
          <a:bodyPr wrap="square">
            <a:spAutoFit/>
          </a:bodyPr>
          <a:lstStyle/>
          <a:p>
            <a:r>
              <a:rPr lang="zh-CN" altLang="en-US" sz="2400" dirty="0">
                <a:solidFill>
                  <a:srgbClr val="FF0000"/>
                </a:solidFill>
                <a:latin typeface="微软雅黑" pitchFamily="34" charset="-122"/>
                <a:ea typeface="微软雅黑" pitchFamily="34" charset="-122"/>
              </a:rPr>
              <a:t>结论：</a:t>
            </a:r>
            <a:r>
              <a:rPr lang="zh-CN" altLang="zh-CN" sz="2400" dirty="0">
                <a:latin typeface="微软雅黑" pitchFamily="34" charset="-122"/>
                <a:ea typeface="微软雅黑" pitchFamily="34" charset="-122"/>
              </a:rPr>
              <a:t>能使细保险丝熔断的电流，不一定能让粗</a:t>
            </a:r>
            <a:r>
              <a:rPr lang="zh-CN" altLang="zh-CN" sz="2400" dirty="0" smtClean="0">
                <a:latin typeface="微软雅黑" pitchFamily="34" charset="-122"/>
                <a:ea typeface="微软雅黑" pitchFamily="34" charset="-122"/>
              </a:rPr>
              <a:t>保险丝</a:t>
            </a:r>
            <a:r>
              <a:rPr lang="zh-CN" altLang="en-US" sz="2400" dirty="0" smtClean="0">
                <a:latin typeface="微软雅黑" pitchFamily="34" charset="-122"/>
                <a:ea typeface="微软雅黑" pitchFamily="34" charset="-122"/>
              </a:rPr>
              <a:t>熔</a:t>
            </a:r>
            <a:r>
              <a:rPr lang="zh-CN" altLang="zh-CN" sz="2400" dirty="0" smtClean="0">
                <a:latin typeface="微软雅黑" pitchFamily="34" charset="-122"/>
                <a:ea typeface="微软雅黑" pitchFamily="34" charset="-122"/>
              </a:rPr>
              <a:t>断</a:t>
            </a:r>
            <a:r>
              <a:rPr lang="zh-CN" altLang="zh-CN" sz="2400" dirty="0">
                <a:latin typeface="微软雅黑" pitchFamily="34" charset="-122"/>
                <a:ea typeface="微软雅黑" pitchFamily="34" charset="-122"/>
              </a:rPr>
              <a:t>。</a:t>
            </a:r>
            <a:endParaRPr lang="zh-CN" altLang="en-US" sz="2400" dirty="0">
              <a:latin typeface="微软雅黑" pitchFamily="34" charset="-122"/>
              <a:ea typeface="微软雅黑" pitchFamily="34" charset="-122"/>
            </a:endParaRPr>
          </a:p>
        </p:txBody>
      </p:sp>
      <p:sp>
        <p:nvSpPr>
          <p:cNvPr id="5" name="矩形 4"/>
          <p:cNvSpPr>
            <a:spLocks noChangeArrowheads="1"/>
          </p:cNvSpPr>
          <p:nvPr/>
        </p:nvSpPr>
        <p:spPr bwMode="auto">
          <a:xfrm>
            <a:off x="253997" y="2810005"/>
            <a:ext cx="77554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en-US" altLang="zh-CN" sz="2400" dirty="0">
                <a:solidFill>
                  <a:srgbClr val="FF0000"/>
                </a:solidFill>
                <a:latin typeface="微软雅黑" pitchFamily="34" charset="-122"/>
                <a:ea typeface="微软雅黑" pitchFamily="34" charset="-122"/>
              </a:rPr>
              <a:t>4</a:t>
            </a:r>
            <a:r>
              <a:rPr lang="en-US" altLang="zh-CN" sz="2400" dirty="0" smtClean="0">
                <a:solidFill>
                  <a:srgbClr val="FF0000"/>
                </a:solidFill>
                <a:latin typeface="微软雅黑" pitchFamily="34" charset="-122"/>
                <a:ea typeface="微软雅黑" pitchFamily="34" charset="-122"/>
              </a:rPr>
              <a:t>.</a:t>
            </a:r>
            <a:r>
              <a:rPr lang="zh-CN" altLang="en-US" sz="2400" dirty="0" smtClean="0">
                <a:solidFill>
                  <a:srgbClr val="FF0000"/>
                </a:solidFill>
                <a:latin typeface="微软雅黑" pitchFamily="34" charset="-122"/>
                <a:ea typeface="微软雅黑" pitchFamily="34" charset="-122"/>
              </a:rPr>
              <a:t> 规格：</a:t>
            </a:r>
            <a:r>
              <a:rPr lang="zh-CN" altLang="en-US" sz="2400" dirty="0">
                <a:solidFill>
                  <a:schemeClr val="tx1"/>
                </a:solidFill>
                <a:latin typeface="微软雅黑" pitchFamily="34" charset="-122"/>
                <a:ea typeface="微软雅黑" pitchFamily="34" charset="-122"/>
              </a:rPr>
              <a:t>保险丝</a:t>
            </a:r>
            <a:r>
              <a:rPr lang="zh-CN" altLang="en-US" sz="2400" dirty="0" smtClean="0">
                <a:solidFill>
                  <a:schemeClr val="tx1"/>
                </a:solidFill>
                <a:latin typeface="微软雅黑" pitchFamily="34" charset="-122"/>
                <a:ea typeface="微软雅黑" pitchFamily="34" charset="-122"/>
              </a:rPr>
              <a:t>的规格用额定电流来表示。</a:t>
            </a:r>
            <a:endParaRPr lang="en-US" altLang="zh-CN" sz="2400" dirty="0" smtClean="0">
              <a:solidFill>
                <a:schemeClr val="tx1"/>
              </a:solidFill>
              <a:latin typeface="微软雅黑" pitchFamily="34" charset="-122"/>
              <a:ea typeface="微软雅黑" pitchFamily="34" charset="-122"/>
            </a:endParaRPr>
          </a:p>
          <a:p>
            <a:pPr algn="l">
              <a:lnSpc>
                <a:spcPct val="150000"/>
              </a:lnSpc>
            </a:pPr>
            <a:r>
              <a:rPr lang="zh-CN" altLang="en-US" sz="2400" dirty="0" smtClean="0">
                <a:latin typeface="微软雅黑" pitchFamily="34" charset="-122"/>
                <a:ea typeface="微软雅黑" pitchFamily="34" charset="-122"/>
                <a:cs typeface="Times New Roman" pitchFamily="18" charset="0"/>
              </a:rPr>
              <a:t>              熔断电流是额定电流的两倍。</a:t>
            </a:r>
            <a:endParaRPr lang="en-US" altLang="zh-CN" sz="2400" dirty="0" smtClean="0">
              <a:solidFill>
                <a:schemeClr val="tx1"/>
              </a:solidFill>
              <a:latin typeface="微软雅黑" pitchFamily="34" charset="-122"/>
              <a:ea typeface="微软雅黑" pitchFamily="34" charset="-122"/>
            </a:endParaRPr>
          </a:p>
        </p:txBody>
      </p:sp>
      <p:sp>
        <p:nvSpPr>
          <p:cNvPr id="6" name="矩形 5"/>
          <p:cNvSpPr/>
          <p:nvPr/>
        </p:nvSpPr>
        <p:spPr>
          <a:xfrm>
            <a:off x="803619" y="4010334"/>
            <a:ext cx="5724644" cy="461665"/>
          </a:xfrm>
          <a:prstGeom prst="rect">
            <a:avLst/>
          </a:prstGeom>
        </p:spPr>
        <p:txBody>
          <a:bodyPr wrap="none">
            <a:spAutoFit/>
          </a:bodyPr>
          <a:lstStyle/>
          <a:p>
            <a:r>
              <a:rPr lang="zh-CN" altLang="en-US" sz="2400" dirty="0">
                <a:latin typeface="微软雅黑" pitchFamily="34" charset="-122"/>
                <a:ea typeface="微软雅黑" pitchFamily="34" charset="-122"/>
              </a:rPr>
              <a:t>保险丝越粗，</a:t>
            </a:r>
            <a:r>
              <a:rPr lang="zh-CN" altLang="en-US" sz="2400" dirty="0" smtClean="0">
                <a:latin typeface="微软雅黑" pitchFamily="34" charset="-122"/>
                <a:ea typeface="微软雅黑" pitchFamily="34" charset="-122"/>
              </a:rPr>
              <a:t>额定电流和熔断</a:t>
            </a:r>
            <a:r>
              <a:rPr lang="zh-CN" altLang="en-US" sz="2400" dirty="0">
                <a:latin typeface="微软雅黑" pitchFamily="34" charset="-122"/>
                <a:ea typeface="微软雅黑" pitchFamily="34" charset="-122"/>
              </a:rPr>
              <a:t>电流越大。</a:t>
            </a:r>
          </a:p>
        </p:txBody>
      </p:sp>
    </p:spTree>
    <p:extLst>
      <p:ext uri="{BB962C8B-B14F-4D97-AF65-F5344CB8AC3E}">
        <p14:creationId xmlns:p14="http://schemas.microsoft.com/office/powerpoint/2010/main" val="540440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75095" y="13391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189720" y="142585"/>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204089" y="159722"/>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20959" y="68294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grpSp>
        <p:nvGrpSpPr>
          <p:cNvPr id="4" name="组合 3"/>
          <p:cNvGrpSpPr/>
          <p:nvPr/>
        </p:nvGrpSpPr>
        <p:grpSpPr>
          <a:xfrm>
            <a:off x="189720" y="1074219"/>
            <a:ext cx="1430994" cy="588916"/>
            <a:chOff x="702606" y="1857951"/>
            <a:chExt cx="1430994" cy="697781"/>
          </a:xfrm>
        </p:grpSpPr>
        <p:sp>
          <p:nvSpPr>
            <p:cNvPr id="7"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9" name="Shape 112"/>
            <p:cNvSpPr/>
            <p:nvPr/>
          </p:nvSpPr>
          <p:spPr>
            <a:xfrm>
              <a:off x="702606" y="1899065"/>
              <a:ext cx="1430994"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lang="zh-CN" altLang="en-US" sz="2400" dirty="0" smtClean="0">
                  <a:solidFill>
                    <a:schemeClr val="bg1"/>
                  </a:solidFill>
                  <a:latin typeface="微软雅黑" pitchFamily="34" charset="-122"/>
                  <a:ea typeface="微软雅黑" pitchFamily="34" charset="-122"/>
                </a:rPr>
                <a:t>想想议议</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10" name="矩形 9"/>
          <p:cNvSpPr/>
          <p:nvPr/>
        </p:nvSpPr>
        <p:spPr>
          <a:xfrm>
            <a:off x="1706484" y="774390"/>
            <a:ext cx="6917265" cy="1754326"/>
          </a:xfrm>
          <a:prstGeom prst="rect">
            <a:avLst/>
          </a:prstGeom>
        </p:spPr>
        <p:txBody>
          <a:bodyPr wrap="square">
            <a:spAutoFit/>
          </a:bodyPr>
          <a:lstStyle/>
          <a:p>
            <a:pPr algn="l">
              <a:lnSpc>
                <a:spcPct val="150000"/>
              </a:lnSpc>
            </a:pPr>
            <a:r>
              <a:rPr lang="zh-CN" altLang="zh-CN" sz="2400" dirty="0">
                <a:latin typeface="微软雅黑" pitchFamily="34" charset="-122"/>
                <a:ea typeface="微软雅黑" pitchFamily="34" charset="-122"/>
              </a:rPr>
              <a:t>最近几年，我国城乡许多地区进行家庭供电线路的改造，主要内容是把电线换成更粗的，电能表换成额定最大电流更大的</a:t>
            </a:r>
            <a:r>
              <a:rPr lang="zh-CN" altLang="zh-CN" sz="2400" dirty="0" smtClean="0">
                <a:latin typeface="微软雅黑" pitchFamily="34" charset="-122"/>
                <a:ea typeface="微软雅黑" pitchFamily="34" charset="-122"/>
              </a:rPr>
              <a:t>。你</a:t>
            </a:r>
            <a:r>
              <a:rPr lang="zh-CN" altLang="en-US" sz="2400" dirty="0" smtClean="0">
                <a:latin typeface="微软雅黑" pitchFamily="34" charset="-122"/>
                <a:ea typeface="微软雅黑" pitchFamily="34" charset="-122"/>
              </a:rPr>
              <a:t>知道为什么要这样改造吗</a:t>
            </a:r>
            <a:r>
              <a:rPr lang="zh-CN" altLang="zh-CN" sz="2400" dirty="0" smtClean="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pic>
        <p:nvPicPr>
          <p:cNvPr id="26626" name="Picture 2" descr="电网改造"/>
          <p:cNvPicPr preferRelativeResize="0">
            <a:picLocks noChangeArrowheads="1"/>
          </p:cNvPicPr>
          <p:nvPr/>
        </p:nvPicPr>
        <p:blipFill>
          <a:blip r:embed="rId3">
            <a:extLst>
              <a:ext uri="{28A0092B-C50C-407E-A947-70E740481C1C}">
                <a14:useLocalDpi xmlns:a14="http://schemas.microsoft.com/office/drawing/2010/main" val="0"/>
              </a:ext>
            </a:extLst>
          </a:blip>
          <a:srcRect t="11113" r="6239" b="21214"/>
          <a:stretch>
            <a:fillRect/>
          </a:stretch>
        </p:blipFill>
        <p:spPr bwMode="auto">
          <a:xfrm>
            <a:off x="4127131" y="2693402"/>
            <a:ext cx="1800000" cy="1440000"/>
          </a:xfrm>
          <a:prstGeom prst="rect">
            <a:avLst/>
          </a:prstGeom>
          <a:effectLst>
            <a:outerShdw blurRad="546100" dist="50800" dir="5400000" algn="ctr" rotWithShape="0">
              <a:srgbClr val="000000">
                <a:alpha val="36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descr="换电表"/>
          <p:cNvPicPr preferRelativeResize="0">
            <a:picLocks noChangeArrowheads="1"/>
          </p:cNvPicPr>
          <p:nvPr/>
        </p:nvPicPr>
        <p:blipFill>
          <a:blip r:embed="rId4" cstate="print">
            <a:extLst>
              <a:ext uri="{28A0092B-C50C-407E-A947-70E740481C1C}">
                <a14:useLocalDpi xmlns:a14="http://schemas.microsoft.com/office/drawing/2010/main" val="0"/>
              </a:ext>
            </a:extLst>
          </a:blip>
          <a:srcRect l="8232" t="31999" r="5650"/>
          <a:stretch>
            <a:fillRect/>
          </a:stretch>
        </p:blipFill>
        <p:spPr bwMode="auto">
          <a:xfrm>
            <a:off x="6140384" y="2658868"/>
            <a:ext cx="1800000" cy="1440000"/>
          </a:xfrm>
          <a:prstGeom prst="rect">
            <a:avLst/>
          </a:prstGeom>
          <a:effectLst>
            <a:outerShdw blurRad="546100" dist="50800" dir="5400000" algn="ctr" rotWithShape="0">
              <a:srgbClr val="000000">
                <a:alpha val="36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1968400" y="2693402"/>
            <a:ext cx="1800000" cy="1440000"/>
          </a:xfrm>
          <a:prstGeom prst="rect">
            <a:avLst/>
          </a:prstGeom>
          <a:effectLst>
            <a:outerShdw blurRad="546100" dist="50800" dir="5400000" algn="ctr" rotWithShape="0">
              <a:srgbClr val="000000">
                <a:alpha val="36000"/>
              </a:srgbClr>
            </a:outerShdw>
          </a:effectLst>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l="6568" t="12298" r="34939" b="22590"/>
          <a:stretch/>
        </p:blipFill>
        <p:spPr>
          <a:xfrm>
            <a:off x="335883" y="2829823"/>
            <a:ext cx="1138667" cy="1742297"/>
          </a:xfrm>
          <a:prstGeom prst="rect">
            <a:avLst/>
          </a:prstGeom>
        </p:spPr>
      </p:pic>
    </p:spTree>
    <p:extLst>
      <p:ext uri="{BB962C8B-B14F-4D97-AF65-F5344CB8AC3E}">
        <p14:creationId xmlns:p14="http://schemas.microsoft.com/office/powerpoint/2010/main" val="3963752709"/>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extLst>
              <p:ext uri="{D42A27DB-BD31-4B8C-83A1-F6EECF244321}">
                <p14:modId xmlns:p14="http://schemas.microsoft.com/office/powerpoint/2010/main" val="2079844857"/>
              </p:ext>
            </p:extLst>
          </p:nvPr>
        </p:nvGraphicFramePr>
        <p:xfrm>
          <a:off x="372532" y="684700"/>
          <a:ext cx="8218489" cy="3163240"/>
        </p:xfrm>
        <a:graphic>
          <a:graphicData uri="http://schemas.openxmlformats.org/drawingml/2006/table">
            <a:tbl>
              <a:tblPr/>
              <a:tblGrid>
                <a:gridCol w="1222914"/>
                <a:gridCol w="1480769"/>
                <a:gridCol w="1473817"/>
                <a:gridCol w="1126219"/>
                <a:gridCol w="1436214"/>
                <a:gridCol w="1478556"/>
              </a:tblGrid>
              <a:tr h="8746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直径</a:t>
                      </a:r>
                    </a:p>
                    <a:p>
                      <a:pPr marL="0" lvl="0" indent="0" algn="ctr">
                        <a:spcBef>
                          <a:spcPct val="0"/>
                        </a:spcBef>
                        <a:buNone/>
                      </a:pP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mm</a:t>
                      </a: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额定电流</a:t>
                      </a:r>
                    </a:p>
                    <a:p>
                      <a:pPr marL="0" lvl="0" indent="0" algn="ctr">
                        <a:spcBef>
                          <a:spcPct val="0"/>
                        </a:spcBef>
                        <a:buNone/>
                      </a:pP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a:t>
                      </a:r>
                      <a:r>
                        <a:rPr lang="zh-CN" altLang="en-US" sz="2400" b="0" dirty="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熔断电流</a:t>
                      </a:r>
                    </a:p>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a:t>
                      </a: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直径</a:t>
                      </a:r>
                    </a:p>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mm</a:t>
                      </a: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额定电流</a:t>
                      </a:r>
                    </a:p>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a:t>
                      </a: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熔断电流</a:t>
                      </a:r>
                    </a:p>
                    <a:p>
                      <a:pPr marL="0" lvl="0" indent="0" algn="ctr">
                        <a:spcBef>
                          <a:spcPct val="0"/>
                        </a:spcBef>
                        <a:buNone/>
                      </a:pP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r>
                        <a:rPr lang="en-US" altLang="zh-CN"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a:t>
                      </a:r>
                      <a:r>
                        <a:rPr lang="zh-CN" altLang="en-US" sz="2400" b="0">
                          <a:solidFill>
                            <a:srgbClr val="000099"/>
                          </a:solidFill>
                          <a:effectLst>
                            <a:outerShdw blurRad="38100" dist="38100" dir="2700000">
                              <a:srgbClr val="C0C0C0"/>
                            </a:outerShdw>
                          </a:effectLst>
                          <a:latin typeface="Times New Roman" panose="02020603050405020304" pitchFamily="18" charset="0"/>
                          <a:ea typeface="微软雅黑" panose="020B0503020204020204" charset="-122"/>
                        </a:rPr>
                        <a:t>）</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72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0.28</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1.25</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7.5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15</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72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0.40</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3</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1.51</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10</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20</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72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0.52</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4</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1.98</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30</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72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0.60</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5</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2.78</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25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50</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72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0.98</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5</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10</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3.14</a:t>
                      </a:r>
                    </a:p>
                  </a:txBody>
                  <a:tcPr marL="91447" marR="91447" marT="45711" marB="45711"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30</a:t>
                      </a:r>
                    </a:p>
                  </a:txBody>
                  <a:tcPr marL="91447" marR="91447" marT="45711" marB="4571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x-none" sz="2400" b="0" dirty="0">
                          <a:solidFill>
                            <a:srgbClr val="000099"/>
                          </a:solidFill>
                          <a:effectLst>
                            <a:outerShdw blurRad="38100" dist="38100" dir="2700000">
                              <a:srgbClr val="C0C0C0"/>
                            </a:outerShdw>
                          </a:effectLst>
                        </a:rPr>
                        <a:t>60</a:t>
                      </a:r>
                    </a:p>
                  </a:txBody>
                  <a:tcPr marL="91447" marR="91447" marT="45711" marB="45711"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Text Box 29"/>
          <p:cNvSpPr txBox="1">
            <a:spLocks noChangeArrowheads="1"/>
          </p:cNvSpPr>
          <p:nvPr/>
        </p:nvSpPr>
        <p:spPr bwMode="auto">
          <a:xfrm>
            <a:off x="2785532" y="104499"/>
            <a:ext cx="30056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400" dirty="0">
                <a:solidFill>
                  <a:srgbClr val="FF0000"/>
                </a:solidFill>
                <a:latin typeface="微软雅黑" pitchFamily="34" charset="-122"/>
                <a:ea typeface="微软雅黑" pitchFamily="34" charset="-122"/>
                <a:cs typeface="Times New Roman" pitchFamily="18" charset="0"/>
              </a:rPr>
              <a:t>    </a:t>
            </a:r>
            <a:r>
              <a:rPr lang="zh-CN" altLang="en-US" sz="2400" dirty="0">
                <a:solidFill>
                  <a:srgbClr val="FF0000"/>
                </a:solidFill>
                <a:latin typeface="微软雅黑" pitchFamily="34" charset="-122"/>
                <a:ea typeface="微软雅黑" pitchFamily="34" charset="-122"/>
                <a:cs typeface="Times New Roman" pitchFamily="18" charset="0"/>
              </a:rPr>
              <a:t>常见保险丝的规格</a:t>
            </a:r>
          </a:p>
        </p:txBody>
      </p:sp>
      <p:sp>
        <p:nvSpPr>
          <p:cNvPr id="5" name="矩形 4"/>
          <p:cNvSpPr/>
          <p:nvPr/>
        </p:nvSpPr>
        <p:spPr>
          <a:xfrm>
            <a:off x="355599" y="3871204"/>
            <a:ext cx="7890934" cy="1200329"/>
          </a:xfrm>
          <a:prstGeom prst="rect">
            <a:avLst/>
          </a:prstGeom>
        </p:spPr>
        <p:txBody>
          <a:bodyPr wrap="square">
            <a:spAutoFit/>
          </a:bodyPr>
          <a:lstStyle/>
          <a:p>
            <a:pPr algn="l">
              <a:lnSpc>
                <a:spcPct val="150000"/>
              </a:lnSpc>
            </a:pPr>
            <a:r>
              <a:rPr lang="en-US" altLang="zh-CN" sz="2400" dirty="0" smtClean="0">
                <a:solidFill>
                  <a:srgbClr val="FF0000"/>
                </a:solidFill>
                <a:latin typeface="微软雅黑" pitchFamily="34" charset="-122"/>
                <a:ea typeface="微软雅黑" pitchFamily="34" charset="-122"/>
              </a:rPr>
              <a:t>5.</a:t>
            </a:r>
            <a:r>
              <a:rPr lang="zh-CN" altLang="en-US" sz="2400" dirty="0" smtClean="0">
                <a:solidFill>
                  <a:srgbClr val="FF0000"/>
                </a:solidFill>
                <a:latin typeface="微软雅黑" pitchFamily="34" charset="-122"/>
                <a:ea typeface="微软雅黑" pitchFamily="34" charset="-122"/>
              </a:rPr>
              <a:t>选用</a:t>
            </a:r>
            <a:r>
              <a:rPr lang="zh-CN" altLang="en-US" sz="2400" dirty="0">
                <a:solidFill>
                  <a:srgbClr val="FF0000"/>
                </a:solidFill>
                <a:latin typeface="微软雅黑" pitchFamily="34" charset="-122"/>
                <a:ea typeface="微软雅黑" pitchFamily="34" charset="-122"/>
              </a:rPr>
              <a:t>原则：</a:t>
            </a:r>
            <a:r>
              <a:rPr lang="zh-CN" altLang="en-US" sz="2400" dirty="0">
                <a:latin typeface="微软雅黑" pitchFamily="34" charset="-122"/>
                <a:ea typeface="微软雅黑" pitchFamily="34" charset="-122"/>
              </a:rPr>
              <a:t>应使保险丝的额定电流等于或稍大于电路中的正常工作时的最大电流。</a:t>
            </a:r>
          </a:p>
        </p:txBody>
      </p:sp>
    </p:spTree>
    <p:extLst>
      <p:ext uri="{BB962C8B-B14F-4D97-AF65-F5344CB8AC3E}">
        <p14:creationId xmlns:p14="http://schemas.microsoft.com/office/powerpoint/2010/main" val="41985082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49701" y="713757"/>
            <a:ext cx="81866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2400" dirty="0">
                <a:latin typeface="微软雅黑" pitchFamily="34" charset="-122"/>
                <a:ea typeface="微软雅黑" pitchFamily="34" charset="-122"/>
              </a:rPr>
              <a:t>   下</a:t>
            </a:r>
            <a:r>
              <a:rPr lang="zh-CN" altLang="en-US" sz="2400" dirty="0" smtClean="0">
                <a:latin typeface="微软雅黑" pitchFamily="34" charset="-122"/>
                <a:ea typeface="微软雅黑" pitchFamily="34" charset="-122"/>
              </a:rPr>
              <a:t>表中是某教室的所有用电器，若</a:t>
            </a:r>
            <a:r>
              <a:rPr lang="zh-CN" altLang="en-US" sz="2400" dirty="0">
                <a:latin typeface="微软雅黑" pitchFamily="34" charset="-122"/>
                <a:ea typeface="微软雅黑" pitchFamily="34" charset="-122"/>
              </a:rPr>
              <a:t>有额定电流为</a:t>
            </a:r>
            <a:r>
              <a:rPr lang="en-US" altLang="zh-CN" sz="2400" dirty="0">
                <a:latin typeface="微软雅黑" pitchFamily="34" charset="-122"/>
                <a:ea typeface="微软雅黑" pitchFamily="34" charset="-122"/>
              </a:rPr>
              <a:t>6A</a:t>
            </a:r>
            <a:r>
              <a:rPr lang="zh-CN" altLang="en-US"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8A</a:t>
            </a:r>
            <a:r>
              <a:rPr lang="zh-CN" altLang="en-US"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12A</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18A</a:t>
            </a:r>
            <a:r>
              <a:rPr lang="zh-CN" altLang="en-US" sz="2400" dirty="0">
                <a:latin typeface="微软雅黑" pitchFamily="34" charset="-122"/>
                <a:ea typeface="微软雅黑" pitchFamily="34" charset="-122"/>
              </a:rPr>
              <a:t>的保险丝供你选择，你会选择哪种规格？为什么？</a:t>
            </a:r>
          </a:p>
        </p:txBody>
      </p:sp>
      <p:graphicFrame>
        <p:nvGraphicFramePr>
          <p:cNvPr id="5" name="Group 40"/>
          <p:cNvGraphicFramePr>
            <a:graphicFrameLocks noGrp="1"/>
          </p:cNvGraphicFramePr>
          <p:nvPr>
            <p:extLst>
              <p:ext uri="{D42A27DB-BD31-4B8C-83A1-F6EECF244321}">
                <p14:modId xmlns:p14="http://schemas.microsoft.com/office/powerpoint/2010/main" val="2226569286"/>
              </p:ext>
            </p:extLst>
          </p:nvPr>
        </p:nvGraphicFramePr>
        <p:xfrm>
          <a:off x="457200" y="1914086"/>
          <a:ext cx="2302934" cy="2059057"/>
        </p:xfrm>
        <a:graphic>
          <a:graphicData uri="http://schemas.openxmlformats.org/drawingml/2006/table">
            <a:tbl>
              <a:tblPr/>
              <a:tblGrid>
                <a:gridCol w="1321225"/>
                <a:gridCol w="981709"/>
              </a:tblGrid>
              <a:tr h="568213">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chemeClr val="bg2"/>
                          </a:solidFill>
                          <a:effectLst/>
                          <a:latin typeface="微软雅黑" pitchFamily="34" charset="-122"/>
                          <a:ea typeface="微软雅黑" pitchFamily="34" charset="-122"/>
                        </a:rPr>
                        <a:t>用电器</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chemeClr val="bg2"/>
                          </a:solidFill>
                          <a:effectLst/>
                          <a:latin typeface="微软雅黑" pitchFamily="34" charset="-122"/>
                          <a:ea typeface="微软雅黑" pitchFamily="34" charset="-122"/>
                        </a:rPr>
                        <a:t>功率</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r>
              <a:tr h="36276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rgbClr val="002060"/>
                          </a:solidFill>
                          <a:effectLst/>
                          <a:latin typeface="微软雅黑" pitchFamily="34" charset="-122"/>
                          <a:ea typeface="微软雅黑" pitchFamily="34" charset="-122"/>
                        </a:rPr>
                        <a:t>电灯</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400" b="0" i="0" u="none" strike="noStrike" cap="none" normalizeH="0" baseline="0" dirty="0" smtClean="0">
                          <a:ln>
                            <a:noFill/>
                          </a:ln>
                          <a:solidFill>
                            <a:srgbClr val="FF0000"/>
                          </a:solidFill>
                          <a:effectLst/>
                          <a:latin typeface="Times New Roman" pitchFamily="18" charset="0"/>
                          <a:ea typeface="宋体" panose="02010600030101010101" pitchFamily="2" charset="-122"/>
                          <a:cs typeface="Times New Roman" pitchFamily="18" charset="0"/>
                        </a:rPr>
                        <a:t>40W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36276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rgbClr val="002060"/>
                          </a:solidFill>
                          <a:effectLst/>
                          <a:latin typeface="微软雅黑" pitchFamily="34" charset="-122"/>
                          <a:ea typeface="微软雅黑" pitchFamily="34" charset="-122"/>
                        </a:rPr>
                        <a:t>电风扇</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400" b="0" i="0" u="none" strike="noStrike" cap="none" normalizeH="0" baseline="0" dirty="0" smtClean="0">
                          <a:ln>
                            <a:noFill/>
                          </a:ln>
                          <a:solidFill>
                            <a:srgbClr val="FF0000"/>
                          </a:solidFill>
                          <a:effectLst/>
                          <a:latin typeface="Times New Roman" pitchFamily="18" charset="0"/>
                          <a:ea typeface="宋体" panose="02010600030101010101" pitchFamily="2" charset="-122"/>
                          <a:cs typeface="Times New Roman" pitchFamily="18" charset="0"/>
                        </a:rPr>
                        <a:t>80W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36276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rgbClr val="002060"/>
                          </a:solidFill>
                          <a:effectLst/>
                          <a:latin typeface="微软雅黑" pitchFamily="34" charset="-122"/>
                          <a:ea typeface="微软雅黑" pitchFamily="34" charset="-122"/>
                        </a:rPr>
                        <a:t>饮水机</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400" b="0" i="0" u="none" strike="noStrike" cap="none" normalizeH="0" baseline="0" dirty="0" smtClean="0">
                          <a:ln>
                            <a:noFill/>
                          </a:ln>
                          <a:solidFill>
                            <a:srgbClr val="FF0000"/>
                          </a:solidFill>
                          <a:effectLst/>
                          <a:latin typeface="Times New Roman" pitchFamily="18" charset="0"/>
                          <a:ea typeface="宋体" panose="02010600030101010101" pitchFamily="2" charset="-122"/>
                          <a:cs typeface="Times New Roman" pitchFamily="18" charset="0"/>
                        </a:rPr>
                        <a:t>500W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39356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400" b="0" i="0" u="none" strike="noStrike" cap="none" normalizeH="0" baseline="0" dirty="0" smtClean="0">
                          <a:ln>
                            <a:noFill/>
                          </a:ln>
                          <a:solidFill>
                            <a:srgbClr val="002060"/>
                          </a:solidFill>
                          <a:effectLst/>
                          <a:latin typeface="微软雅黑" pitchFamily="34" charset="-122"/>
                          <a:ea typeface="微软雅黑" pitchFamily="34" charset="-122"/>
                        </a:rPr>
                        <a:t>投影仪等</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400" b="0" i="0" u="none" strike="noStrike" cap="none" normalizeH="0" baseline="0" dirty="0" smtClean="0">
                          <a:ln>
                            <a:noFill/>
                          </a:ln>
                          <a:solidFill>
                            <a:srgbClr val="FF0000"/>
                          </a:solidFill>
                          <a:effectLst/>
                          <a:latin typeface="Times New Roman" pitchFamily="18" charset="0"/>
                          <a:ea typeface="宋体" panose="02010600030101010101" pitchFamily="2" charset="-122"/>
                          <a:cs typeface="Times New Roman" pitchFamily="18" charset="0"/>
                          <a:sym typeface="Arial" panose="020B0706020202030204"/>
                        </a:rPr>
                        <a:t>1000W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bl>
          </a:graphicData>
        </a:graphic>
      </p:graphicFrame>
      <p:grpSp>
        <p:nvGrpSpPr>
          <p:cNvPr id="6" name="组合 5"/>
          <p:cNvGrpSpPr/>
          <p:nvPr/>
        </p:nvGrpSpPr>
        <p:grpSpPr>
          <a:xfrm>
            <a:off x="249701" y="217392"/>
            <a:ext cx="1430994" cy="588916"/>
            <a:chOff x="702606" y="1857951"/>
            <a:chExt cx="1430994" cy="697781"/>
          </a:xfrm>
        </p:grpSpPr>
        <p:sp>
          <p:nvSpPr>
            <p:cNvPr id="7"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8" name="Shape 112"/>
            <p:cNvSpPr/>
            <p:nvPr/>
          </p:nvSpPr>
          <p:spPr>
            <a:xfrm>
              <a:off x="702606" y="1899066"/>
              <a:ext cx="1430994"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想想议议</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9" name="矩形 8"/>
          <p:cNvSpPr/>
          <p:nvPr/>
        </p:nvSpPr>
        <p:spPr>
          <a:xfrm>
            <a:off x="3266595" y="2144917"/>
            <a:ext cx="4636206" cy="1133965"/>
          </a:xfrm>
          <a:prstGeom prst="rect">
            <a:avLst/>
          </a:prstGeom>
        </p:spPr>
        <p:txBody>
          <a:bodyPr wrap="none">
            <a:spAutoFit/>
          </a:bodyPr>
          <a:lstStyle/>
          <a:p>
            <a:pPr algn="l" rtl="0" fontAlgn="base">
              <a:lnSpc>
                <a:spcPct val="150000"/>
              </a:lnSpc>
              <a:spcBef>
                <a:spcPct val="0"/>
              </a:spcBef>
            </a:pPr>
            <a:r>
              <a:rPr lang="en-US" altLang="zh-CN" sz="2400" i="1" dirty="0" smtClean="0">
                <a:solidFill>
                  <a:srgbClr val="FF0000"/>
                </a:solidFill>
                <a:latin typeface="Times New Roman" pitchFamily="18" charset="0"/>
                <a:ea typeface="微软雅黑" pitchFamily="34" charset="-122"/>
                <a:cs typeface="Times New Roman" pitchFamily="18" charset="0"/>
              </a:rPr>
              <a:t>P=P</a:t>
            </a:r>
            <a:r>
              <a:rPr lang="en-US" altLang="zh-CN" sz="2400" baseline="-16000" dirty="0" smtClean="0">
                <a:solidFill>
                  <a:srgbClr val="FF0000"/>
                </a:solidFill>
                <a:latin typeface="Times New Roman" pitchFamily="18" charset="0"/>
                <a:ea typeface="微软雅黑" pitchFamily="34" charset="-122"/>
                <a:cs typeface="Times New Roman" pitchFamily="18" charset="0"/>
              </a:rPr>
              <a:t>1</a:t>
            </a:r>
            <a:r>
              <a:rPr lang="en-US" altLang="zh-CN" sz="2400" i="1" dirty="0" smtClean="0">
                <a:solidFill>
                  <a:srgbClr val="FF0000"/>
                </a:solidFill>
                <a:latin typeface="Times New Roman" pitchFamily="18" charset="0"/>
                <a:ea typeface="微软雅黑" pitchFamily="34" charset="-122"/>
                <a:cs typeface="Times New Roman" pitchFamily="18" charset="0"/>
              </a:rPr>
              <a:t>+P</a:t>
            </a:r>
            <a:r>
              <a:rPr lang="en-US" altLang="zh-CN" sz="2400" baseline="-16000" dirty="0" smtClean="0">
                <a:solidFill>
                  <a:srgbClr val="FF0000"/>
                </a:solidFill>
                <a:latin typeface="Times New Roman" pitchFamily="18" charset="0"/>
                <a:ea typeface="微软雅黑" pitchFamily="34" charset="-122"/>
                <a:cs typeface="Times New Roman" pitchFamily="18" charset="0"/>
              </a:rPr>
              <a:t>2</a:t>
            </a:r>
            <a:r>
              <a:rPr lang="en-US" altLang="zh-CN" sz="2400" i="1" dirty="0" smtClean="0">
                <a:solidFill>
                  <a:srgbClr val="FF0000"/>
                </a:solidFill>
                <a:latin typeface="Times New Roman" pitchFamily="18" charset="0"/>
                <a:ea typeface="微软雅黑" pitchFamily="34" charset="-122"/>
                <a:cs typeface="Times New Roman" pitchFamily="18" charset="0"/>
              </a:rPr>
              <a:t>+P</a:t>
            </a:r>
            <a:r>
              <a:rPr lang="en-US" altLang="zh-CN" sz="2400" baseline="-16000" dirty="0" smtClean="0">
                <a:solidFill>
                  <a:srgbClr val="FF0000"/>
                </a:solidFill>
                <a:latin typeface="Times New Roman" pitchFamily="18" charset="0"/>
                <a:ea typeface="微软雅黑" pitchFamily="34" charset="-122"/>
                <a:cs typeface="Times New Roman" pitchFamily="18" charset="0"/>
              </a:rPr>
              <a:t>3</a:t>
            </a:r>
            <a:r>
              <a:rPr lang="en-US" altLang="zh-CN" sz="2400" i="1" dirty="0" smtClean="0">
                <a:solidFill>
                  <a:srgbClr val="FF0000"/>
                </a:solidFill>
                <a:latin typeface="Times New Roman" pitchFamily="18" charset="0"/>
                <a:ea typeface="微软雅黑" pitchFamily="34" charset="-122"/>
                <a:cs typeface="Times New Roman" pitchFamily="18" charset="0"/>
              </a:rPr>
              <a:t>+P</a:t>
            </a:r>
            <a:r>
              <a:rPr lang="en-US" altLang="zh-CN" sz="2400" baseline="-16000" dirty="0" smtClean="0">
                <a:solidFill>
                  <a:srgbClr val="FF0000"/>
                </a:solidFill>
                <a:latin typeface="Times New Roman" pitchFamily="18" charset="0"/>
                <a:ea typeface="微软雅黑" pitchFamily="34" charset="-122"/>
                <a:cs typeface="Times New Roman" pitchFamily="18" charset="0"/>
              </a:rPr>
              <a:t>4</a:t>
            </a:r>
            <a:r>
              <a:rPr lang="en-US" altLang="zh-CN" sz="2400" dirty="0" smtClean="0">
                <a:solidFill>
                  <a:srgbClr val="FF0000"/>
                </a:solidFill>
                <a:latin typeface="Times New Roman" pitchFamily="18" charset="0"/>
                <a:ea typeface="微软雅黑" pitchFamily="34" charset="-122"/>
                <a:cs typeface="Times New Roman" pitchFamily="18" charset="0"/>
              </a:rPr>
              <a:t>=</a:t>
            </a:r>
          </a:p>
          <a:p>
            <a:pPr algn="l" rtl="0" fontAlgn="base">
              <a:lnSpc>
                <a:spcPct val="150000"/>
              </a:lnSpc>
              <a:spcBef>
                <a:spcPct val="0"/>
              </a:spcBef>
            </a:pPr>
            <a:r>
              <a:rPr lang="en-US" altLang="zh-CN" sz="2400" dirty="0" smtClean="0">
                <a:solidFill>
                  <a:srgbClr val="FF0000"/>
                </a:solidFill>
                <a:latin typeface="Times New Roman" pitchFamily="18" charset="0"/>
                <a:ea typeface="宋体" panose="02010600030101010101" pitchFamily="2" charset="-122"/>
                <a:cs typeface="Times New Roman" pitchFamily="18" charset="0"/>
              </a:rPr>
              <a:t>40W+80W+500W+1000W=1620W</a:t>
            </a:r>
            <a:endParaRPr lang="en-US" altLang="zh-CN" sz="2400" dirty="0">
              <a:solidFill>
                <a:srgbClr val="FF0000"/>
              </a:solidFill>
              <a:latin typeface="Times New Roman" pitchFamily="18" charset="0"/>
              <a:ea typeface="宋体" panose="02010600030101010101" pitchFamily="2" charset="-122"/>
              <a:cs typeface="Times New Roman" pitchFamily="18" charset="0"/>
            </a:endParaRPr>
          </a:p>
        </p:txBody>
      </p:sp>
      <p:sp>
        <p:nvSpPr>
          <p:cNvPr id="10" name="文本框 20486"/>
          <p:cNvSpPr txBox="1">
            <a:spLocks noChangeArrowheads="1"/>
          </p:cNvSpPr>
          <p:nvPr/>
        </p:nvSpPr>
        <p:spPr bwMode="auto">
          <a:xfrm>
            <a:off x="3190501" y="1914085"/>
            <a:ext cx="23695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dirty="0" smtClean="0">
                <a:solidFill>
                  <a:schemeClr val="tx1"/>
                </a:solidFill>
                <a:latin typeface="微软雅黑" pitchFamily="34" charset="-122"/>
                <a:ea typeface="微软雅黑" pitchFamily="34" charset="-122"/>
              </a:rPr>
              <a:t>用</a:t>
            </a:r>
            <a:r>
              <a:rPr lang="zh-CN" altLang="en-US" sz="2400" dirty="0">
                <a:solidFill>
                  <a:schemeClr val="tx1"/>
                </a:solidFill>
                <a:latin typeface="微软雅黑" pitchFamily="34" charset="-122"/>
                <a:ea typeface="微软雅黑" pitchFamily="34" charset="-122"/>
              </a:rPr>
              <a:t>电器总功率</a:t>
            </a:r>
            <a:r>
              <a:rPr lang="zh-CN" altLang="en-US" sz="2400" dirty="0" smtClean="0">
                <a:solidFill>
                  <a:schemeClr val="tx1"/>
                </a:solidFill>
                <a:latin typeface="微软雅黑" pitchFamily="34" charset="-122"/>
                <a:ea typeface="微软雅黑" pitchFamily="34" charset="-122"/>
              </a:rPr>
              <a:t>：</a:t>
            </a:r>
            <a:r>
              <a:rPr lang="zh-CN" altLang="en-US" sz="2400" dirty="0" smtClean="0">
                <a:solidFill>
                  <a:schemeClr val="tx1"/>
                </a:solidFill>
                <a:latin typeface="Times New Roman" pitchFamily="18" charset="0"/>
                <a:ea typeface="微软雅黑" pitchFamily="34" charset="-122"/>
                <a:cs typeface="Times New Roman" pitchFamily="18" charset="0"/>
              </a:rPr>
              <a:t>   </a:t>
            </a:r>
            <a:endParaRPr lang="en-US" altLang="zh-CN" sz="2400" dirty="0">
              <a:solidFill>
                <a:schemeClr val="tx1"/>
              </a:solidFill>
              <a:latin typeface="Times New Roman" pitchFamily="18" charset="0"/>
              <a:ea typeface="宋体" panose="02010600030101010101" pitchFamily="2" charset="-122"/>
              <a:cs typeface="Times New Roman" pitchFamily="18" charset="0"/>
            </a:endParaRPr>
          </a:p>
        </p:txBody>
      </p:sp>
      <p:graphicFrame>
        <p:nvGraphicFramePr>
          <p:cNvPr id="11" name="对象 10"/>
          <p:cNvGraphicFramePr>
            <a:graphicFrameLocks/>
          </p:cNvGraphicFramePr>
          <p:nvPr>
            <p:extLst>
              <p:ext uri="{D42A27DB-BD31-4B8C-83A1-F6EECF244321}">
                <p14:modId xmlns:p14="http://schemas.microsoft.com/office/powerpoint/2010/main" val="1305243373"/>
              </p:ext>
            </p:extLst>
          </p:nvPr>
        </p:nvGraphicFramePr>
        <p:xfrm>
          <a:off x="3252877" y="3305932"/>
          <a:ext cx="4240034" cy="605367"/>
        </p:xfrm>
        <a:graphic>
          <a:graphicData uri="http://schemas.openxmlformats.org/presentationml/2006/ole">
            <mc:AlternateContent xmlns:mc="http://schemas.openxmlformats.org/markup-compatibility/2006">
              <mc:Choice xmlns:v="urn:schemas-microsoft-com:vml" Requires="v">
                <p:oleObj spid="_x0000_s45078" name="Equation" r:id="rId3" imgW="1981080" imgH="419040" progId="Equation.DSMT4">
                  <p:embed/>
                </p:oleObj>
              </mc:Choice>
              <mc:Fallback>
                <p:oleObj name="Equation" r:id="rId3" imgW="1981080" imgH="419040" progId="Equation.DSMT4">
                  <p:embed/>
                  <p:pic>
                    <p:nvPicPr>
                      <p:cNvPr id="0" name="对象 7"/>
                      <p:cNvPicPr>
                        <a:picLocks noChangeArrowheads="1"/>
                      </p:cNvPicPr>
                      <p:nvPr/>
                    </p:nvPicPr>
                    <p:blipFill>
                      <a:blip r:embed="rId4"/>
                      <a:srcRect/>
                      <a:stretch>
                        <a:fillRect/>
                      </a:stretch>
                    </p:blipFill>
                    <p:spPr bwMode="auto">
                      <a:xfrm>
                        <a:off x="3252877" y="3305932"/>
                        <a:ext cx="4240034" cy="605367"/>
                      </a:xfrm>
                      <a:prstGeom prst="rect">
                        <a:avLst/>
                      </a:prstGeom>
                      <a:noFill/>
                      <a:ln>
                        <a:noFill/>
                      </a:ln>
                    </p:spPr>
                  </p:pic>
                </p:oleObj>
              </mc:Fallback>
            </mc:AlternateContent>
          </a:graphicData>
        </a:graphic>
      </p:graphicFrame>
      <p:sp>
        <p:nvSpPr>
          <p:cNvPr id="12" name="矩形 11"/>
          <p:cNvSpPr/>
          <p:nvPr/>
        </p:nvSpPr>
        <p:spPr>
          <a:xfrm>
            <a:off x="3190500" y="3924936"/>
            <a:ext cx="4365179" cy="461665"/>
          </a:xfrm>
          <a:prstGeom prst="rect">
            <a:avLst/>
          </a:prstGeom>
        </p:spPr>
        <p:txBody>
          <a:bodyPr wrap="square">
            <a:spAutoFit/>
          </a:bodyPr>
          <a:lstStyle/>
          <a:p>
            <a:r>
              <a:rPr lang="zh-CN" altLang="en-US" sz="2400" dirty="0" smtClean="0">
                <a:latin typeface="微软雅黑" pitchFamily="34" charset="-122"/>
                <a:ea typeface="微软雅黑" pitchFamily="34" charset="-122"/>
              </a:rPr>
              <a:t>应选用额定电流是</a:t>
            </a:r>
            <a:r>
              <a:rPr lang="en-US" altLang="zh-CN" sz="2400" dirty="0" smtClean="0">
                <a:solidFill>
                  <a:srgbClr val="FF0000"/>
                </a:solidFill>
                <a:latin typeface="微软雅黑" pitchFamily="34" charset="-122"/>
                <a:ea typeface="微软雅黑" pitchFamily="34" charset="-122"/>
              </a:rPr>
              <a:t>8A</a:t>
            </a:r>
            <a:r>
              <a:rPr lang="zh-CN" altLang="en-US" sz="2400" dirty="0" smtClean="0">
                <a:solidFill>
                  <a:srgbClr val="FF0000"/>
                </a:solidFill>
                <a:latin typeface="微软雅黑" pitchFamily="34" charset="-122"/>
                <a:ea typeface="微软雅黑" pitchFamily="34" charset="-122"/>
              </a:rPr>
              <a:t>的</a:t>
            </a:r>
            <a:r>
              <a:rPr lang="zh-CN" altLang="en-US" sz="2400" dirty="0" smtClean="0">
                <a:latin typeface="微软雅黑" pitchFamily="34" charset="-122"/>
                <a:ea typeface="微软雅黑" pitchFamily="34" charset="-122"/>
              </a:rPr>
              <a:t>保险丝</a:t>
            </a:r>
            <a:endParaRPr lang="zh-CN" altLang="en-US" sz="2400" dirty="0"/>
          </a:p>
        </p:txBody>
      </p:sp>
      <p:sp>
        <p:nvSpPr>
          <p:cNvPr id="14" name="矩形 13"/>
          <p:cNvSpPr/>
          <p:nvPr/>
        </p:nvSpPr>
        <p:spPr>
          <a:xfrm>
            <a:off x="816188" y="4454334"/>
            <a:ext cx="6559973" cy="461665"/>
          </a:xfrm>
          <a:prstGeom prst="rect">
            <a:avLst/>
          </a:prstGeom>
        </p:spPr>
        <p:txBody>
          <a:bodyPr wrap="square">
            <a:spAutoFit/>
          </a:bodyPr>
          <a:lstStyle/>
          <a:p>
            <a:r>
              <a:rPr lang="zh-CN" altLang="en-US" sz="2400" dirty="0" smtClean="0">
                <a:solidFill>
                  <a:srgbClr val="FF0000"/>
                </a:solidFill>
                <a:latin typeface="微软雅黑" pitchFamily="34" charset="-122"/>
                <a:ea typeface="微软雅黑" pitchFamily="34" charset="-122"/>
              </a:rPr>
              <a:t>注意：绝不能</a:t>
            </a:r>
            <a:r>
              <a:rPr lang="zh-CN" altLang="en-US" sz="2400" dirty="0">
                <a:solidFill>
                  <a:srgbClr val="FF0000"/>
                </a:solidFill>
                <a:latin typeface="微软雅黑" pitchFamily="34" charset="-122"/>
                <a:ea typeface="微软雅黑" pitchFamily="34" charset="-122"/>
              </a:rPr>
              <a:t>用铜丝、铁丝等导线代替</a:t>
            </a:r>
            <a:r>
              <a:rPr lang="zh-CN" altLang="en-US" sz="2400" dirty="0" smtClean="0">
                <a:solidFill>
                  <a:srgbClr val="FF0000"/>
                </a:solidFill>
                <a:latin typeface="微软雅黑" pitchFamily="34" charset="-122"/>
                <a:ea typeface="微软雅黑" pitchFamily="34" charset="-122"/>
              </a:rPr>
              <a:t>保险丝。</a:t>
            </a:r>
            <a:endParaRPr lang="en-US" altLang="zh-CN" sz="24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2205227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32608" y="350308"/>
            <a:ext cx="1578504" cy="39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 tIns="10800" rIns="0" bIns="10800">
            <a:spAutoFit/>
          </a:bodyPr>
          <a:lstStyle/>
          <a:p>
            <a:pPr eaLnBrk="0" hangingPunct="0"/>
            <a:r>
              <a:rPr lang="en-US" altLang="zh-CN" sz="2400" dirty="0">
                <a:solidFill>
                  <a:srgbClr val="FF0000"/>
                </a:solidFill>
                <a:latin typeface="微软雅黑" pitchFamily="34" charset="-122"/>
                <a:ea typeface="微软雅黑" pitchFamily="34" charset="-122"/>
              </a:rPr>
              <a:t>6.</a:t>
            </a:r>
            <a:r>
              <a:rPr lang="zh-CN" altLang="en-US" sz="2400" dirty="0">
                <a:solidFill>
                  <a:srgbClr val="FF0000"/>
                </a:solidFill>
                <a:latin typeface="微软雅黑" pitchFamily="34" charset="-122"/>
                <a:ea typeface="微软雅黑" pitchFamily="34" charset="-122"/>
              </a:rPr>
              <a:t>空气开关</a:t>
            </a:r>
          </a:p>
        </p:txBody>
      </p:sp>
      <p:sp>
        <p:nvSpPr>
          <p:cNvPr id="5" name="矩形 4"/>
          <p:cNvSpPr/>
          <p:nvPr/>
        </p:nvSpPr>
        <p:spPr>
          <a:xfrm>
            <a:off x="212725" y="2862702"/>
            <a:ext cx="8182504" cy="1754326"/>
          </a:xfrm>
          <a:prstGeom prst="rect">
            <a:avLst/>
          </a:prstGeom>
        </p:spPr>
        <p:txBody>
          <a:bodyPr wrap="square">
            <a:spAutoFit/>
          </a:bodyPr>
          <a:lstStyle/>
          <a:p>
            <a:pPr algn="l">
              <a:lnSpc>
                <a:spcPct val="150000"/>
              </a:lnSpc>
            </a:pPr>
            <a:r>
              <a:rPr lang="zh-CN" altLang="zh-CN" sz="2400" dirty="0">
                <a:latin typeface="微软雅黑" pitchFamily="34" charset="-122"/>
                <a:ea typeface="微软雅黑" pitchFamily="34" charset="-122"/>
              </a:rPr>
              <a:t>现在新建居民楼电路中的保险装置一般采用空气开关。空气开关安装在电能表后，当电路中的电流过大时，空气开关自动断开，切断电路，俗称跳闸。</a:t>
            </a:r>
          </a:p>
        </p:txBody>
      </p:sp>
      <p:pic>
        <p:nvPicPr>
          <p:cNvPr id="46082" name="Picture 2" descr="11104005"/>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075" y="1118488"/>
            <a:ext cx="4320000" cy="1440000"/>
          </a:xfrm>
          <a:prstGeom prst="rect">
            <a:avLst/>
          </a:prstGeom>
          <a:noFill/>
          <a:ln>
            <a:noFill/>
          </a:ln>
          <a:effectLst>
            <a:outerShdw blurRad="571500" dist="50800" dir="5400000" algn="ctr" rotWithShape="0">
              <a:srgbClr val="000000">
                <a:alpha val="2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1ebf0c12053c9a0e7d8f2c8728d09479"/>
          <p:cNvPicPr>
            <a:picLocks noChangeAspect="1"/>
          </p:cNvPicPr>
          <p:nvPr/>
        </p:nvPicPr>
        <p:blipFill>
          <a:blip r:embed="rId3"/>
          <a:srcRect l="15278" t="20694" r="13939" b="19211"/>
          <a:stretch>
            <a:fillRect/>
          </a:stretch>
        </p:blipFill>
        <p:spPr>
          <a:xfrm>
            <a:off x="5799498" y="868631"/>
            <a:ext cx="1632288" cy="1849169"/>
          </a:xfrm>
          <a:prstGeom prst="rect">
            <a:avLst/>
          </a:prstGeom>
          <a:noFill/>
          <a:ln>
            <a:noFill/>
          </a:ln>
          <a:effectLst>
            <a:outerShdw blurRad="571500" dist="50800" dir="5400000" algn="ctr" rotWithShape="0">
              <a:srgbClr val="000000">
                <a:alpha val="28000"/>
              </a:srgbClr>
            </a:outerShdw>
          </a:effectLst>
        </p:spPr>
      </p:pic>
    </p:spTree>
    <p:extLst>
      <p:ext uri="{BB962C8B-B14F-4D97-AF65-F5344CB8AC3E}">
        <p14:creationId xmlns:p14="http://schemas.microsoft.com/office/powerpoint/2010/main" val="995960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49701" y="217392"/>
            <a:ext cx="1430994" cy="588916"/>
            <a:chOff x="702606" y="1857951"/>
            <a:chExt cx="1430994" cy="697781"/>
          </a:xfrm>
        </p:grpSpPr>
        <p:sp>
          <p:nvSpPr>
            <p:cNvPr id="3"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4" name="Shape 112"/>
            <p:cNvSpPr/>
            <p:nvPr/>
          </p:nvSpPr>
          <p:spPr>
            <a:xfrm>
              <a:off x="702606" y="1899066"/>
              <a:ext cx="1430994"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想想议议</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5" name="矩形 4"/>
          <p:cNvSpPr/>
          <p:nvPr/>
        </p:nvSpPr>
        <p:spPr>
          <a:xfrm>
            <a:off x="266634" y="806308"/>
            <a:ext cx="8559800" cy="1938992"/>
          </a:xfrm>
          <a:prstGeom prst="rect">
            <a:avLst/>
          </a:prstGeom>
        </p:spPr>
        <p:txBody>
          <a:bodyPr wrap="square">
            <a:spAutoFit/>
          </a:bodyPr>
          <a:lstStyle/>
          <a:p>
            <a:pPr algn="l">
              <a:lnSpc>
                <a:spcPct val="150000"/>
              </a:lnSpc>
            </a:pPr>
            <a:r>
              <a:rPr lang="zh-CN" altLang="en-US" sz="2000" dirty="0">
                <a:latin typeface="微软雅黑" pitchFamily="34" charset="-122"/>
                <a:ea typeface="微软雅黑" pitchFamily="34" charset="-122"/>
              </a:rPr>
              <a:t>商场中，一位顾客和一位卖微波炉的售货员出现了不同意见。售货员说，微波炉很省电，用它加热食品花不了多少电费；顾客说，微波炉很费电，他家的微波炉常常“烧保险”。他们各是从什么角度说的？应该怎样用科学术语表达他们的意思？你能解决他们的矛盾吗？</a:t>
            </a:r>
          </a:p>
        </p:txBody>
      </p:sp>
      <p:sp>
        <p:nvSpPr>
          <p:cNvPr id="6" name="TextBox 4"/>
          <p:cNvSpPr>
            <a:spLocks noChangeArrowheads="1"/>
          </p:cNvSpPr>
          <p:nvPr/>
        </p:nvSpPr>
        <p:spPr bwMode="auto">
          <a:xfrm>
            <a:off x="249701" y="2840566"/>
            <a:ext cx="8712200"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zh-CN" altLang="en-US" sz="2000" dirty="0">
                <a:solidFill>
                  <a:srgbClr val="FF0000"/>
                </a:solidFill>
                <a:latin typeface="微软雅黑" pitchFamily="34" charset="-122"/>
                <a:ea typeface="微软雅黑" pitchFamily="34" charset="-122"/>
                <a:sym typeface="宋体" pitchFamily="2" charset="-122"/>
              </a:rPr>
              <a:t>答：售货员说的“省电”指的是电能</a:t>
            </a:r>
            <a:r>
              <a:rPr lang="zh-CN" altLang="en-US" sz="2000" dirty="0" smtClean="0">
                <a:solidFill>
                  <a:srgbClr val="FF0000"/>
                </a:solidFill>
                <a:latin typeface="微软雅黑" pitchFamily="34" charset="-122"/>
                <a:ea typeface="微软雅黑" pitchFamily="34" charset="-122"/>
                <a:sym typeface="宋体" pitchFamily="2" charset="-122"/>
              </a:rPr>
              <a:t>，加热时间短，消耗</a:t>
            </a:r>
            <a:r>
              <a:rPr lang="zh-CN" altLang="en-US" sz="2000" dirty="0">
                <a:solidFill>
                  <a:srgbClr val="FF0000"/>
                </a:solidFill>
                <a:latin typeface="微软雅黑" pitchFamily="34" charset="-122"/>
                <a:ea typeface="微软雅黑" pitchFamily="34" charset="-122"/>
                <a:sym typeface="宋体" pitchFamily="2" charset="-122"/>
              </a:rPr>
              <a:t>的电能比</a:t>
            </a:r>
            <a:r>
              <a:rPr lang="zh-CN" altLang="en-US" sz="2000" dirty="0" smtClean="0">
                <a:solidFill>
                  <a:srgbClr val="FF0000"/>
                </a:solidFill>
                <a:latin typeface="微软雅黑" pitchFamily="34" charset="-122"/>
                <a:ea typeface="微软雅黑" pitchFamily="34" charset="-122"/>
                <a:sym typeface="宋体" pitchFamily="2" charset="-122"/>
              </a:rPr>
              <a:t>其它加热设备少</a:t>
            </a:r>
            <a:r>
              <a:rPr lang="zh-CN" altLang="en-US" sz="2000" dirty="0">
                <a:solidFill>
                  <a:srgbClr val="FF0000"/>
                </a:solidFill>
                <a:latin typeface="微软雅黑" pitchFamily="34" charset="-122"/>
                <a:ea typeface="微软雅黑" pitchFamily="34" charset="-122"/>
                <a:sym typeface="宋体" pitchFamily="2" charset="-122"/>
              </a:rPr>
              <a:t>；顾客说的“费电”指的是电功率</a:t>
            </a:r>
            <a:r>
              <a:rPr lang="zh-CN" altLang="en-US" sz="2000" dirty="0" smtClean="0">
                <a:solidFill>
                  <a:srgbClr val="FF0000"/>
                </a:solidFill>
                <a:latin typeface="微软雅黑" pitchFamily="34" charset="-122"/>
                <a:ea typeface="微软雅黑" pitchFamily="34" charset="-122"/>
                <a:sym typeface="宋体" pitchFamily="2" charset="-122"/>
              </a:rPr>
              <a:t>，因为</a:t>
            </a:r>
            <a:r>
              <a:rPr lang="zh-CN" altLang="en-US" sz="2000" dirty="0">
                <a:solidFill>
                  <a:srgbClr val="FF0000"/>
                </a:solidFill>
                <a:latin typeface="微软雅黑" pitchFamily="34" charset="-122"/>
                <a:ea typeface="微软雅黑" pitchFamily="34" charset="-122"/>
                <a:sym typeface="宋体" pitchFamily="2" charset="-122"/>
              </a:rPr>
              <a:t>微波炉的功率很大，在工作时电流很大，很容易超过保险丝的额定电流而造成保险丝熔断。</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0082284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64272" y="166635"/>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64272" y="22313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188978" y="166635"/>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74168" y="689853"/>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465" y="864416"/>
            <a:ext cx="8153238" cy="3181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50330" y="4168921"/>
            <a:ext cx="584200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dirty="0" smtClean="0">
                <a:ln>
                  <a:noFill/>
                </a:ln>
                <a:solidFill>
                  <a:srgbClr val="FF0000"/>
                </a:solidFill>
                <a:effectLst/>
                <a:uFillTx/>
                <a:latin typeface="微软雅黑" pitchFamily="34" charset="-122"/>
                <a:ea typeface="微软雅黑" pitchFamily="34" charset="-122"/>
                <a:sym typeface="Arial" panose="020B0706020202030204"/>
              </a:rPr>
              <a:t>本堂重点：知道家庭电路电流过大的原因</a:t>
            </a:r>
            <a:endParaRPr kumimoji="0" lang="zh-CN" altLang="en-US" sz="2400" b="0" i="0" u="none" strike="noStrike" cap="none" spc="0" normalizeH="0" baseline="0" dirty="0">
              <a:ln>
                <a:noFill/>
              </a:ln>
              <a:solidFill>
                <a:srgbClr val="FF0000"/>
              </a:solidFill>
              <a:effectLst/>
              <a:uFillTx/>
              <a:latin typeface="微软雅黑" pitchFamily="34" charset="-122"/>
              <a:ea typeface="微软雅黑" pitchFamily="34" charset="-122"/>
              <a:sym typeface="Arial" panose="020B0706020202030204"/>
            </a:endParaRPr>
          </a:p>
        </p:txBody>
      </p:sp>
      <p:sp>
        <p:nvSpPr>
          <p:cNvPr id="9" name="TextBox 8"/>
          <p:cNvSpPr txBox="1"/>
          <p:nvPr/>
        </p:nvSpPr>
        <p:spPr>
          <a:xfrm>
            <a:off x="550330" y="4588217"/>
            <a:ext cx="5158368"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dirty="0" smtClean="0">
                <a:ln>
                  <a:noFill/>
                </a:ln>
                <a:solidFill>
                  <a:srgbClr val="FF0000"/>
                </a:solidFill>
                <a:effectLst/>
                <a:uFillTx/>
                <a:latin typeface="微软雅黑" pitchFamily="34" charset="-122"/>
                <a:ea typeface="微软雅黑" pitchFamily="34" charset="-122"/>
                <a:sym typeface="Arial" panose="020B0706020202030204"/>
              </a:rPr>
              <a:t>本堂难点：保险丝的规格的选择</a:t>
            </a:r>
            <a:endParaRPr kumimoji="0" lang="zh-CN" altLang="en-US" sz="2400" b="0" i="0" u="none" strike="noStrike" cap="none" spc="0" normalizeH="0" baseline="0" dirty="0">
              <a:ln>
                <a:noFill/>
              </a:ln>
              <a:solidFill>
                <a:srgbClr val="FF0000"/>
              </a:solidFill>
              <a:effectLst/>
              <a:uFillTx/>
              <a:latin typeface="微软雅黑" pitchFamily="34" charset="-122"/>
              <a:ea typeface="微软雅黑" pitchFamily="34" charset="-122"/>
              <a:sym typeface="Arial" panose="020B0706020202030204"/>
            </a:endParaRPr>
          </a:p>
        </p:txBody>
      </p:sp>
    </p:spTree>
    <p:extLst>
      <p:ext uri="{BB962C8B-B14F-4D97-AF65-F5344CB8AC3E}">
        <p14:creationId xmlns:p14="http://schemas.microsoft.com/office/powerpoint/2010/main" val="4045963265"/>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241431" y="133913"/>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3" name="Shape 112"/>
          <p:cNvSpPr/>
          <p:nvPr/>
        </p:nvSpPr>
        <p:spPr>
          <a:xfrm>
            <a:off x="156056" y="190415"/>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4" name="矩形 3"/>
          <p:cNvSpPr/>
          <p:nvPr/>
        </p:nvSpPr>
        <p:spPr>
          <a:xfrm>
            <a:off x="965952" y="190415"/>
            <a:ext cx="5923018"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考点一</a:t>
            </a:r>
            <a:r>
              <a:rPr lang="zh-CN" altLang="zh-CN" sz="2800" dirty="0" smtClean="0">
                <a:solidFill>
                  <a:srgbClr val="FF0000"/>
                </a:solidFill>
                <a:latin typeface="微软雅黑" pitchFamily="34" charset="-122"/>
                <a:ea typeface="微软雅黑" pitchFamily="34" charset="-122"/>
              </a:rPr>
              <a:t>：</a:t>
            </a:r>
            <a:r>
              <a:rPr lang="zh-CN" altLang="en-US" sz="2800" dirty="0" smtClean="0">
                <a:solidFill>
                  <a:srgbClr val="FF0000"/>
                </a:solidFill>
                <a:latin typeface="微软雅黑" pitchFamily="34" charset="-122"/>
                <a:ea typeface="微软雅黑" pitchFamily="34" charset="-122"/>
              </a:rPr>
              <a:t>家庭电路电流过大的原因</a:t>
            </a:r>
            <a:endParaRPr lang="zh-CN" altLang="zh-CN" sz="2800" dirty="0">
              <a:solidFill>
                <a:srgbClr val="FF0000"/>
              </a:solidFill>
              <a:latin typeface="微软雅黑" pitchFamily="34" charset="-122"/>
              <a:ea typeface="微软雅黑" pitchFamily="34" charset="-122"/>
            </a:endParaRPr>
          </a:p>
        </p:txBody>
      </p:sp>
      <p:sp>
        <p:nvSpPr>
          <p:cNvPr id="5" name="矩形 4"/>
          <p:cNvSpPr/>
          <p:nvPr/>
        </p:nvSpPr>
        <p:spPr>
          <a:xfrm>
            <a:off x="968873" y="811017"/>
            <a:ext cx="2212465" cy="461665"/>
          </a:xfrm>
          <a:prstGeom prst="rect">
            <a:avLst/>
          </a:prstGeom>
        </p:spPr>
        <p:txBody>
          <a:bodyPr wrap="none">
            <a:spAutoFit/>
          </a:bodyPr>
          <a:lstStyle/>
          <a:p>
            <a:r>
              <a:rPr lang="zh-CN" altLang="zh-CN" sz="2400" dirty="0">
                <a:solidFill>
                  <a:srgbClr val="008080"/>
                </a:solidFill>
                <a:latin typeface="微软雅黑" pitchFamily="34" charset="-122"/>
                <a:ea typeface="微软雅黑" pitchFamily="34" charset="-122"/>
              </a:rPr>
              <a:t>【典型例题</a:t>
            </a:r>
            <a:r>
              <a:rPr lang="en-US" altLang="zh-CN" sz="2400" dirty="0">
                <a:solidFill>
                  <a:srgbClr val="008080"/>
                </a:solidFill>
                <a:latin typeface="微软雅黑" pitchFamily="34" charset="-122"/>
                <a:ea typeface="微软雅黑" pitchFamily="34" charset="-122"/>
              </a:rPr>
              <a:t>1</a:t>
            </a:r>
            <a:r>
              <a:rPr lang="zh-CN" altLang="zh-CN" sz="2400" dirty="0">
                <a:solidFill>
                  <a:srgbClr val="008080"/>
                </a:solidFill>
                <a:latin typeface="微软雅黑" pitchFamily="34" charset="-122"/>
                <a:ea typeface="微软雅黑" pitchFamily="34" charset="-122"/>
              </a:rPr>
              <a:t>】</a:t>
            </a:r>
            <a:endParaRPr lang="zh-CN" altLang="en-US" sz="2400" dirty="0"/>
          </a:p>
        </p:txBody>
      </p:sp>
      <p:sp>
        <p:nvSpPr>
          <p:cNvPr id="7" name="矩形 6"/>
          <p:cNvSpPr/>
          <p:nvPr/>
        </p:nvSpPr>
        <p:spPr>
          <a:xfrm>
            <a:off x="334564" y="1236854"/>
            <a:ext cx="7895036" cy="3323987"/>
          </a:xfrm>
          <a:prstGeom prst="rect">
            <a:avLst/>
          </a:prstGeom>
        </p:spPr>
        <p:txBody>
          <a:bodyPr wrap="square">
            <a:spAutoFit/>
          </a:bodyPr>
          <a:lstStyle/>
          <a:p>
            <a:pPr algn="l">
              <a:lnSpc>
                <a:spcPct val="150000"/>
              </a:lnSpc>
            </a:pPr>
            <a:r>
              <a:rPr lang="en-US" altLang="zh-CN" sz="2000" b="1" dirty="0">
                <a:latin typeface="微软雅黑" pitchFamily="34" charset="-122"/>
                <a:ea typeface="微软雅黑" pitchFamily="34" charset="-122"/>
              </a:rPr>
              <a:t>(2019 </a:t>
            </a:r>
            <a:r>
              <a:rPr lang="zh-CN" altLang="zh-CN" sz="2000" b="1" dirty="0">
                <a:latin typeface="微软雅黑" pitchFamily="34" charset="-122"/>
                <a:ea typeface="微软雅黑" pitchFamily="34" charset="-122"/>
              </a:rPr>
              <a:t>湖南衡阳市</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关于家庭电路及安全用电，下列说法正确的是（　　）</a:t>
            </a:r>
          </a:p>
          <a:p>
            <a:pPr algn="l">
              <a:lnSpc>
                <a:spcPct val="150000"/>
              </a:lnSpc>
            </a:pP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．为了防止因漏电而造成触电事故，微波炉的金属外壳应该与大地</a:t>
            </a:r>
            <a:r>
              <a:rPr lang="zh-CN" altLang="zh-CN" sz="2000" dirty="0" smtClean="0">
                <a:latin typeface="微软雅黑" pitchFamily="34" charset="-122"/>
                <a:ea typeface="微软雅黑" pitchFamily="34" charset="-122"/>
              </a:rPr>
              <a:t>相连</a:t>
            </a:r>
            <a:r>
              <a:rPr lang="en-US" altLang="zh-CN" sz="2000" dirty="0">
                <a:latin typeface="微软雅黑" pitchFamily="34" charset="-122"/>
                <a:ea typeface="微软雅黑" pitchFamily="34" charset="-122"/>
              </a:rPr>
              <a:t>	</a:t>
            </a:r>
            <a:endParaRPr lang="zh-CN" altLang="zh-CN" sz="2000" dirty="0">
              <a:latin typeface="微软雅黑" pitchFamily="34" charset="-122"/>
              <a:ea typeface="微软雅黑" pitchFamily="34" charset="-122"/>
            </a:endParaRPr>
          </a:p>
          <a:p>
            <a:pPr algn="l">
              <a:lnSpc>
                <a:spcPct val="150000"/>
              </a:lnSpc>
            </a:pP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．使用试电笔时，手指不能接触笔尾金属体，以免发生触电事故</a:t>
            </a:r>
            <a:r>
              <a:rPr lang="en-US" altLang="zh-CN" sz="2000" dirty="0">
                <a:latin typeface="微软雅黑" pitchFamily="34" charset="-122"/>
                <a:ea typeface="微软雅黑" pitchFamily="34" charset="-122"/>
              </a:rPr>
              <a:t>	</a:t>
            </a:r>
            <a:endParaRPr lang="zh-CN" altLang="zh-CN" sz="2000" dirty="0">
              <a:latin typeface="微软雅黑" pitchFamily="34" charset="-122"/>
              <a:ea typeface="微软雅黑" pitchFamily="34" charset="-122"/>
            </a:endParaRPr>
          </a:p>
          <a:p>
            <a:pPr algn="l">
              <a:lnSpc>
                <a:spcPct val="150000"/>
              </a:lnSpc>
            </a:pPr>
            <a:r>
              <a:rPr lang="en-US" altLang="zh-CN" sz="2000" dirty="0">
                <a:latin typeface="微软雅黑" pitchFamily="34" charset="-122"/>
                <a:ea typeface="微软雅黑" pitchFamily="34" charset="-122"/>
              </a:rPr>
              <a:t>C</a:t>
            </a:r>
            <a:r>
              <a:rPr lang="zh-CN" altLang="zh-CN" sz="2000" dirty="0">
                <a:latin typeface="微软雅黑" pitchFamily="34" charset="-122"/>
                <a:ea typeface="微软雅黑" pitchFamily="34" charset="-122"/>
              </a:rPr>
              <a:t>．为了防止触电，必须把用电器的开关接在零线上</a:t>
            </a:r>
            <a:r>
              <a:rPr lang="en-US" altLang="zh-CN" sz="2000" dirty="0">
                <a:latin typeface="微软雅黑" pitchFamily="34" charset="-122"/>
                <a:ea typeface="微软雅黑" pitchFamily="34" charset="-122"/>
              </a:rPr>
              <a:t>	</a:t>
            </a:r>
            <a:endParaRPr lang="zh-CN" altLang="zh-CN" sz="2000" dirty="0">
              <a:latin typeface="微软雅黑" pitchFamily="34" charset="-122"/>
              <a:ea typeface="微软雅黑" pitchFamily="34" charset="-122"/>
            </a:endParaRPr>
          </a:p>
          <a:p>
            <a:pPr algn="l">
              <a:lnSpc>
                <a:spcPct val="150000"/>
              </a:lnSpc>
            </a:pPr>
            <a:r>
              <a:rPr lang="en-US" altLang="zh-CN" sz="2000" dirty="0">
                <a:latin typeface="微软雅黑" pitchFamily="34" charset="-122"/>
                <a:ea typeface="微软雅黑" pitchFamily="34" charset="-122"/>
              </a:rPr>
              <a:t>D</a:t>
            </a:r>
            <a:r>
              <a:rPr lang="zh-CN" altLang="zh-CN" sz="2000" dirty="0">
                <a:latin typeface="微软雅黑" pitchFamily="34" charset="-122"/>
                <a:ea typeface="微软雅黑" pitchFamily="34" charset="-122"/>
              </a:rPr>
              <a:t>．家庭电路中，空气开关跳闸一定是因为电路发生了</a:t>
            </a:r>
            <a:r>
              <a:rPr lang="zh-CN" altLang="zh-CN" sz="2000" dirty="0" smtClean="0">
                <a:latin typeface="微软雅黑" pitchFamily="34" charset="-122"/>
                <a:ea typeface="微软雅黑" pitchFamily="34" charset="-122"/>
              </a:rPr>
              <a:t>短路</a:t>
            </a:r>
            <a:endParaRPr lang="zh-CN" altLang="zh-CN" sz="2000" dirty="0">
              <a:latin typeface="微软雅黑" pitchFamily="34" charset="-122"/>
              <a:ea typeface="微软雅黑" pitchFamily="34" charset="-122"/>
            </a:endParaRPr>
          </a:p>
        </p:txBody>
      </p:sp>
      <p:sp>
        <p:nvSpPr>
          <p:cNvPr id="8" name="矩形 7"/>
          <p:cNvSpPr/>
          <p:nvPr/>
        </p:nvSpPr>
        <p:spPr>
          <a:xfrm>
            <a:off x="762210" y="1698056"/>
            <a:ext cx="407484" cy="461665"/>
          </a:xfrm>
          <a:prstGeom prst="rect">
            <a:avLst/>
          </a:prstGeom>
        </p:spPr>
        <p:txBody>
          <a:bodyPr wrap="none">
            <a:spAutoFit/>
          </a:bodyPr>
          <a:lstStyle/>
          <a:p>
            <a:r>
              <a:rPr lang="en-US" altLang="zh-CN" sz="2400" b="1" dirty="0" smtClean="0">
                <a:solidFill>
                  <a:srgbClr val="FF0000"/>
                </a:solidFill>
                <a:latin typeface="Times New Roman" pitchFamily="18" charset="0"/>
                <a:cs typeface="Times New Roman" pitchFamily="18" charset="0"/>
              </a:rPr>
              <a:t>A</a:t>
            </a:r>
            <a:endParaRPr lang="zh-CN" altLang="zh-CN"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9210872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5804" y="214848"/>
            <a:ext cx="2212465" cy="461665"/>
          </a:xfrm>
          <a:prstGeom prst="rect">
            <a:avLst/>
          </a:prstGeom>
        </p:spPr>
        <p:txBody>
          <a:bodyPr wrap="none">
            <a:spAutoFit/>
          </a:bodyPr>
          <a:lstStyle/>
          <a:p>
            <a:r>
              <a:rPr lang="zh-CN" altLang="zh-CN" sz="2400" dirty="0">
                <a:solidFill>
                  <a:srgbClr val="008080"/>
                </a:solidFill>
                <a:latin typeface="微软雅黑" pitchFamily="34" charset="-122"/>
                <a:ea typeface="微软雅黑" pitchFamily="34" charset="-122"/>
              </a:rPr>
              <a:t>【迁移训练</a:t>
            </a:r>
            <a:r>
              <a:rPr lang="en-US" altLang="zh-CN" sz="2400" dirty="0">
                <a:solidFill>
                  <a:srgbClr val="008080"/>
                </a:solidFill>
                <a:latin typeface="微软雅黑" pitchFamily="34" charset="-122"/>
                <a:ea typeface="微软雅黑" pitchFamily="34" charset="-122"/>
              </a:rPr>
              <a:t>1</a:t>
            </a:r>
            <a:r>
              <a:rPr lang="zh-CN" altLang="zh-CN" sz="2400" dirty="0">
                <a:solidFill>
                  <a:srgbClr val="008080"/>
                </a:solidFill>
                <a:latin typeface="微软雅黑" pitchFamily="34" charset="-122"/>
                <a:ea typeface="微软雅黑" pitchFamily="34" charset="-122"/>
              </a:rPr>
              <a:t>】</a:t>
            </a:r>
          </a:p>
        </p:txBody>
      </p:sp>
      <p:sp>
        <p:nvSpPr>
          <p:cNvPr id="7" name="矩形 6"/>
          <p:cNvSpPr/>
          <p:nvPr/>
        </p:nvSpPr>
        <p:spPr>
          <a:xfrm>
            <a:off x="702733" y="911073"/>
            <a:ext cx="8079554" cy="3416320"/>
          </a:xfrm>
          <a:prstGeom prst="rect">
            <a:avLst/>
          </a:prstGeom>
        </p:spPr>
        <p:txBody>
          <a:bodyPr wrap="square">
            <a:spAutoFit/>
          </a:bodyPr>
          <a:lstStyle/>
          <a:p>
            <a:pPr algn="l" fontAlgn="ctr">
              <a:lnSpc>
                <a:spcPct val="150000"/>
              </a:lnSpc>
            </a:pPr>
            <a:r>
              <a:rPr lang="en-US" altLang="zh-CN" sz="2400" b="1" dirty="0">
                <a:latin typeface="微软雅黑" pitchFamily="34" charset="-122"/>
                <a:ea typeface="微软雅黑" pitchFamily="34" charset="-122"/>
              </a:rPr>
              <a:t>(2019</a:t>
            </a:r>
            <a:r>
              <a:rPr lang="zh-CN" altLang="zh-CN" sz="2400" b="1" dirty="0">
                <a:latin typeface="微软雅黑" pitchFamily="34" charset="-122"/>
                <a:ea typeface="微软雅黑" pitchFamily="34" charset="-122"/>
              </a:rPr>
              <a:t>贵阳市</a:t>
            </a:r>
            <a:r>
              <a:rPr lang="en-US" altLang="zh-CN" sz="2400" b="1" dirty="0">
                <a:latin typeface="微软雅黑" pitchFamily="34" charset="-122"/>
                <a:ea typeface="微软雅黑" pitchFamily="34" charset="-122"/>
              </a:rPr>
              <a:t>)</a:t>
            </a:r>
            <a:r>
              <a:rPr lang="zh-CN" altLang="zh-CN" sz="2400" dirty="0">
                <a:latin typeface="微软雅黑" pitchFamily="34" charset="-122"/>
                <a:ea typeface="微软雅黑" pitchFamily="34" charset="-122"/>
              </a:rPr>
              <a:t>插线板使用不当会带来安全隐患甚至引发火灾，下列属于正确使用插线板的做法</a:t>
            </a:r>
            <a:r>
              <a:rPr lang="zh-CN" altLang="zh-CN" sz="2400" dirty="0" smtClean="0">
                <a:latin typeface="微软雅黑" pitchFamily="34" charset="-122"/>
                <a:ea typeface="微软雅黑" pitchFamily="34" charset="-122"/>
              </a:rPr>
              <a:t>是</a:t>
            </a:r>
            <a:r>
              <a:rPr lang="zh-CN" altLang="en-US" sz="2400" dirty="0" smtClean="0">
                <a:latin typeface="微软雅黑" pitchFamily="34" charset="-122"/>
                <a:ea typeface="微软雅黑" pitchFamily="34" charset="-122"/>
              </a:rPr>
              <a:t>（      ）</a:t>
            </a:r>
            <a:endParaRPr lang="zh-CN" altLang="zh-CN" sz="2400" dirty="0">
              <a:latin typeface="微软雅黑" pitchFamily="34" charset="-122"/>
              <a:ea typeface="微软雅黑" pitchFamily="34" charset="-122"/>
            </a:endParaRPr>
          </a:p>
          <a:p>
            <a:pPr algn="l" fontAlgn="ctr">
              <a:lnSpc>
                <a:spcPct val="150000"/>
              </a:lnSpc>
            </a:pPr>
            <a:r>
              <a:rPr lang="en-US" altLang="zh-CN" sz="2400" dirty="0">
                <a:latin typeface="微软雅黑" pitchFamily="34" charset="-122"/>
                <a:ea typeface="微软雅黑" pitchFamily="34" charset="-122"/>
              </a:rPr>
              <a:t>A. </a:t>
            </a:r>
            <a:r>
              <a:rPr lang="zh-CN" altLang="zh-CN" sz="2400" dirty="0">
                <a:latin typeface="微软雅黑" pitchFamily="34" charset="-122"/>
                <a:ea typeface="微软雅黑" pitchFamily="34" charset="-122"/>
              </a:rPr>
              <a:t>在插线板上可以同时使用多个大功率用电器</a:t>
            </a:r>
          </a:p>
          <a:p>
            <a:pPr algn="l" fontAlgn="ctr">
              <a:lnSpc>
                <a:spcPct val="150000"/>
              </a:lnSpc>
            </a:pPr>
            <a:r>
              <a:rPr lang="en-US" altLang="zh-CN" sz="2400" dirty="0">
                <a:latin typeface="微软雅黑" pitchFamily="34" charset="-122"/>
                <a:ea typeface="微软雅黑" pitchFamily="34" charset="-122"/>
              </a:rPr>
              <a:t>B. </a:t>
            </a:r>
            <a:r>
              <a:rPr lang="zh-CN" altLang="zh-CN" sz="2400" dirty="0">
                <a:latin typeface="微软雅黑" pitchFamily="34" charset="-122"/>
                <a:ea typeface="微软雅黑" pitchFamily="34" charset="-122"/>
              </a:rPr>
              <a:t>插线板可以放置在家中的任何位置</a:t>
            </a:r>
          </a:p>
          <a:p>
            <a:pPr algn="l" fontAlgn="ctr">
              <a:lnSpc>
                <a:spcPct val="150000"/>
              </a:lnSpc>
            </a:pPr>
            <a:r>
              <a:rPr lang="en-US" altLang="zh-CN" sz="2400" dirty="0">
                <a:latin typeface="微软雅黑" pitchFamily="34" charset="-122"/>
                <a:ea typeface="微软雅黑" pitchFamily="34" charset="-122"/>
              </a:rPr>
              <a:t>C. </a:t>
            </a:r>
            <a:r>
              <a:rPr lang="zh-CN" altLang="zh-CN" sz="2400" dirty="0">
                <a:latin typeface="微软雅黑" pitchFamily="34" charset="-122"/>
                <a:ea typeface="微软雅黑" pitchFamily="34" charset="-122"/>
              </a:rPr>
              <a:t>使用或购买插线板时要关注其相关技术参数</a:t>
            </a:r>
          </a:p>
          <a:p>
            <a:pPr algn="l" fontAlgn="ctr">
              <a:lnSpc>
                <a:spcPct val="150000"/>
              </a:lnSpc>
            </a:pPr>
            <a:r>
              <a:rPr lang="en-US" altLang="zh-CN" sz="2400" dirty="0">
                <a:latin typeface="微软雅黑" pitchFamily="34" charset="-122"/>
                <a:ea typeface="微软雅黑" pitchFamily="34" charset="-122"/>
              </a:rPr>
              <a:t>D. </a:t>
            </a:r>
            <a:r>
              <a:rPr lang="zh-CN" altLang="zh-CN" sz="2400" dirty="0">
                <a:latin typeface="微软雅黑" pitchFamily="34" charset="-122"/>
                <a:ea typeface="微软雅黑" pitchFamily="34" charset="-122"/>
              </a:rPr>
              <a:t>用电器的插脚无需与插孔中的金属片完全</a:t>
            </a:r>
            <a:r>
              <a:rPr lang="zh-CN" altLang="zh-CN" sz="2400" dirty="0" smtClean="0">
                <a:latin typeface="微软雅黑" pitchFamily="34" charset="-122"/>
                <a:ea typeface="微软雅黑" pitchFamily="34" charset="-122"/>
              </a:rPr>
              <a:t>接触</a:t>
            </a:r>
            <a:endParaRPr lang="zh-CN" altLang="zh-CN" sz="2400" dirty="0">
              <a:latin typeface="微软雅黑" pitchFamily="34" charset="-122"/>
              <a:ea typeface="微软雅黑" pitchFamily="34" charset="-122"/>
            </a:endParaRPr>
          </a:p>
        </p:txBody>
      </p:sp>
      <p:sp>
        <p:nvSpPr>
          <p:cNvPr id="8" name="矩形 7"/>
          <p:cNvSpPr/>
          <p:nvPr/>
        </p:nvSpPr>
        <p:spPr>
          <a:xfrm>
            <a:off x="6347645" y="1696366"/>
            <a:ext cx="407484" cy="461665"/>
          </a:xfrm>
          <a:prstGeom prst="rect">
            <a:avLst/>
          </a:prstGeom>
        </p:spPr>
        <p:txBody>
          <a:bodyPr wrap="none">
            <a:spAutoFit/>
          </a:bodyPr>
          <a:lstStyle/>
          <a:p>
            <a:r>
              <a:rPr lang="en-US" altLang="zh-CN" sz="2400" b="1" dirty="0">
                <a:solidFill>
                  <a:srgbClr val="FF0000"/>
                </a:solidFill>
                <a:latin typeface="Times New Roman" pitchFamily="18" charset="0"/>
                <a:cs typeface="Times New Roman" pitchFamily="18" charset="0"/>
              </a:rPr>
              <a:t>C</a:t>
            </a:r>
            <a:endParaRPr lang="zh-CN" altLang="zh-CN"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797412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5001" y="216805"/>
            <a:ext cx="5854131"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en-US" sz="2800" dirty="0">
                <a:solidFill>
                  <a:srgbClr val="FF0000"/>
                </a:solidFill>
                <a:latin typeface="微软雅黑" pitchFamily="34" charset="-122"/>
                <a:ea typeface="微软雅黑" pitchFamily="34" charset="-122"/>
              </a:rPr>
              <a:t>二</a:t>
            </a:r>
            <a:r>
              <a:rPr lang="zh-CN" altLang="zh-CN" sz="2800" dirty="0" smtClean="0">
                <a:solidFill>
                  <a:srgbClr val="FF0000"/>
                </a:solidFill>
                <a:latin typeface="微软雅黑" pitchFamily="34" charset="-122"/>
                <a:ea typeface="微软雅黑" pitchFamily="34" charset="-122"/>
              </a:rPr>
              <a:t>：</a:t>
            </a:r>
            <a:r>
              <a:rPr lang="zh-CN" altLang="en-US" sz="2800" dirty="0" smtClean="0">
                <a:solidFill>
                  <a:srgbClr val="FF0000"/>
                </a:solidFill>
                <a:latin typeface="微软雅黑" pitchFamily="34" charset="-122"/>
                <a:ea typeface="微软雅黑" pitchFamily="34" charset="-122"/>
              </a:rPr>
              <a:t>保险丝的作用和特点</a:t>
            </a:r>
            <a:endParaRPr lang="en-US" altLang="zh-CN" sz="2800" dirty="0">
              <a:solidFill>
                <a:srgbClr val="FF0000"/>
              </a:solidFill>
              <a:latin typeface="微软雅黑" pitchFamily="34" charset="-122"/>
              <a:ea typeface="微软雅黑" pitchFamily="34" charset="-122"/>
            </a:endParaRPr>
          </a:p>
        </p:txBody>
      </p:sp>
      <p:sp>
        <p:nvSpPr>
          <p:cNvPr id="3" name="矩形 2"/>
          <p:cNvSpPr/>
          <p:nvPr/>
        </p:nvSpPr>
        <p:spPr>
          <a:xfrm>
            <a:off x="342819" y="750850"/>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a:t>
            </a:r>
            <a:r>
              <a:rPr lang="zh-CN" altLang="zh-CN" sz="2800" dirty="0" smtClean="0">
                <a:solidFill>
                  <a:srgbClr val="008080"/>
                </a:solidFill>
                <a:latin typeface="微软雅黑" pitchFamily="34" charset="-122"/>
                <a:ea typeface="微软雅黑" pitchFamily="34" charset="-122"/>
              </a:rPr>
              <a:t>例题</a:t>
            </a:r>
            <a:r>
              <a:rPr lang="en-US" altLang="zh-CN" sz="2800" dirty="0" smtClean="0">
                <a:solidFill>
                  <a:srgbClr val="008080"/>
                </a:solidFill>
                <a:latin typeface="微软雅黑" pitchFamily="34" charset="-122"/>
                <a:ea typeface="微软雅黑" pitchFamily="34" charset="-122"/>
              </a:rPr>
              <a:t>2</a:t>
            </a:r>
            <a:r>
              <a:rPr lang="zh-CN" altLang="zh-CN" sz="2800" dirty="0" smtClean="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5" name="矩形 4"/>
          <p:cNvSpPr/>
          <p:nvPr/>
        </p:nvSpPr>
        <p:spPr>
          <a:xfrm>
            <a:off x="448734" y="1274070"/>
            <a:ext cx="7984066" cy="2862322"/>
          </a:xfrm>
          <a:prstGeom prst="rect">
            <a:avLst/>
          </a:prstGeom>
        </p:spPr>
        <p:txBody>
          <a:bodyPr wrap="square">
            <a:spAutoFit/>
          </a:bodyPr>
          <a:lstStyle/>
          <a:p>
            <a:pPr algn="l">
              <a:lnSpc>
                <a:spcPct val="150000"/>
              </a:lnSpc>
            </a:pPr>
            <a:r>
              <a:rPr lang="en-US" altLang="zh-CN" sz="2400" b="1" dirty="0">
                <a:latin typeface="微软雅黑" pitchFamily="34" charset="-122"/>
                <a:ea typeface="微软雅黑" pitchFamily="34" charset="-122"/>
              </a:rPr>
              <a:t>(2019 </a:t>
            </a:r>
            <a:r>
              <a:rPr lang="zh-CN" altLang="zh-CN" sz="2400" b="1" dirty="0">
                <a:latin typeface="微软雅黑" pitchFamily="34" charset="-122"/>
                <a:ea typeface="微软雅黑" pitchFamily="34" charset="-122"/>
              </a:rPr>
              <a:t>广西玉林市</a:t>
            </a:r>
            <a:r>
              <a:rPr lang="en-US" altLang="zh-CN" sz="2400" b="1" dirty="0">
                <a:latin typeface="微软雅黑" pitchFamily="34" charset="-122"/>
                <a:ea typeface="微软雅黑" pitchFamily="34" charset="-122"/>
              </a:rPr>
              <a:t>)</a:t>
            </a:r>
            <a:r>
              <a:rPr lang="zh-CN" altLang="zh-CN" sz="2400" dirty="0">
                <a:latin typeface="微软雅黑" pitchFamily="34" charset="-122"/>
                <a:ea typeface="微软雅黑" pitchFamily="34" charset="-122"/>
              </a:rPr>
              <a:t>超导现象是指某些物质在温度很低时电阻变为零的现象。如果某种超导材料能应用于实际，最适合用来制作（　　）</a:t>
            </a:r>
          </a:p>
          <a:p>
            <a:pPr algn="l">
              <a:lnSpc>
                <a:spcPct val="150000"/>
              </a:lnSpc>
            </a:pPr>
            <a:r>
              <a:rPr lang="en-US" altLang="zh-CN" sz="2400" dirty="0">
                <a:latin typeface="微软雅黑" pitchFamily="34" charset="-122"/>
                <a:ea typeface="微软雅黑" pitchFamily="34" charset="-122"/>
              </a:rPr>
              <a:t>A</a:t>
            </a:r>
            <a:r>
              <a:rPr lang="zh-CN" altLang="zh-CN" sz="2400" dirty="0">
                <a:latin typeface="微软雅黑" pitchFamily="34" charset="-122"/>
                <a:ea typeface="微软雅黑" pitchFamily="34" charset="-122"/>
              </a:rPr>
              <a:t>．保险丝</a:t>
            </a:r>
            <a:r>
              <a:rPr lang="en-US" altLang="zh-CN" sz="2400" dirty="0">
                <a:latin typeface="微软雅黑" pitchFamily="34" charset="-122"/>
                <a:ea typeface="微软雅黑" pitchFamily="34" charset="-122"/>
              </a:rPr>
              <a:t>	</a:t>
            </a:r>
            <a:r>
              <a:rPr lang="en-US" altLang="zh-CN" sz="2400" dirty="0" smtClean="0">
                <a:latin typeface="微软雅黑" pitchFamily="34" charset="-122"/>
                <a:ea typeface="微软雅黑" pitchFamily="34" charset="-122"/>
              </a:rPr>
              <a:t>       B</a:t>
            </a:r>
            <a:r>
              <a:rPr lang="zh-CN" altLang="zh-CN" sz="2400" dirty="0">
                <a:latin typeface="微软雅黑" pitchFamily="34" charset="-122"/>
                <a:ea typeface="微软雅黑" pitchFamily="34" charset="-122"/>
              </a:rPr>
              <a:t>．输电导线</a:t>
            </a:r>
          </a:p>
          <a:p>
            <a:pPr algn="l">
              <a:lnSpc>
                <a:spcPct val="150000"/>
              </a:lnSpc>
            </a:pPr>
            <a:r>
              <a:rPr lang="en-US" altLang="zh-CN" sz="2400" dirty="0">
                <a:latin typeface="微软雅黑" pitchFamily="34" charset="-122"/>
                <a:ea typeface="微软雅黑" pitchFamily="34" charset="-122"/>
              </a:rPr>
              <a:t>C</a:t>
            </a:r>
            <a:r>
              <a:rPr lang="zh-CN" altLang="zh-CN" sz="2400" dirty="0">
                <a:latin typeface="微软雅黑" pitchFamily="34" charset="-122"/>
                <a:ea typeface="微软雅黑" pitchFamily="34" charset="-122"/>
              </a:rPr>
              <a:t>．电炉丝</a:t>
            </a:r>
            <a:r>
              <a:rPr lang="en-US" altLang="zh-CN" sz="2400" dirty="0">
                <a:latin typeface="微软雅黑" pitchFamily="34" charset="-122"/>
                <a:ea typeface="微软雅黑" pitchFamily="34" charset="-122"/>
              </a:rPr>
              <a:t>	</a:t>
            </a:r>
            <a:r>
              <a:rPr lang="en-US" altLang="zh-CN" sz="2400" dirty="0" smtClean="0">
                <a:latin typeface="微软雅黑" pitchFamily="34" charset="-122"/>
                <a:ea typeface="微软雅黑" pitchFamily="34" charset="-122"/>
              </a:rPr>
              <a:t>      D</a:t>
            </a:r>
            <a:r>
              <a:rPr lang="zh-CN" altLang="zh-CN" sz="2400" dirty="0">
                <a:latin typeface="微软雅黑" pitchFamily="34" charset="-122"/>
                <a:ea typeface="微软雅黑" pitchFamily="34" charset="-122"/>
              </a:rPr>
              <a:t>．变阻器的电阻</a:t>
            </a:r>
            <a:r>
              <a:rPr lang="zh-CN" altLang="zh-CN" sz="2400" dirty="0" smtClean="0">
                <a:latin typeface="微软雅黑" pitchFamily="34" charset="-122"/>
                <a:ea typeface="微软雅黑" pitchFamily="34" charset="-122"/>
              </a:rPr>
              <a:t>丝</a:t>
            </a:r>
            <a:endParaRPr lang="zh-CN" altLang="zh-CN" sz="2400" dirty="0">
              <a:latin typeface="微软雅黑" pitchFamily="34" charset="-122"/>
              <a:ea typeface="微软雅黑" pitchFamily="34" charset="-122"/>
            </a:endParaRPr>
          </a:p>
        </p:txBody>
      </p:sp>
      <p:sp>
        <p:nvSpPr>
          <p:cNvPr id="6" name="矩形 5"/>
          <p:cNvSpPr/>
          <p:nvPr/>
        </p:nvSpPr>
        <p:spPr>
          <a:xfrm>
            <a:off x="2377508" y="2474398"/>
            <a:ext cx="407484" cy="461665"/>
          </a:xfrm>
          <a:prstGeom prst="rect">
            <a:avLst/>
          </a:prstGeom>
        </p:spPr>
        <p:txBody>
          <a:bodyPr wrap="none">
            <a:spAutoFit/>
          </a:bodyPr>
          <a:lstStyle/>
          <a:p>
            <a:r>
              <a:rPr lang="en-US" altLang="zh-CN" sz="2400" b="1" dirty="0">
                <a:solidFill>
                  <a:srgbClr val="FF0000"/>
                </a:solidFill>
                <a:latin typeface="Times New Roman" pitchFamily="18" charset="0"/>
                <a:cs typeface="Times New Roman" pitchFamily="18" charset="0"/>
              </a:rPr>
              <a:t>D</a:t>
            </a:r>
            <a:endParaRPr lang="zh-CN" altLang="zh-CN"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2333158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0401" y="55299"/>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【迁移</a:t>
            </a:r>
            <a:r>
              <a:rPr lang="zh-CN" altLang="zh-CN" sz="2800" dirty="0" smtClean="0">
                <a:solidFill>
                  <a:srgbClr val="008080"/>
                </a:solidFill>
                <a:latin typeface="微软雅黑" pitchFamily="34" charset="-122"/>
                <a:ea typeface="微软雅黑" pitchFamily="34" charset="-122"/>
              </a:rPr>
              <a:t>训练</a:t>
            </a:r>
            <a:r>
              <a:rPr lang="en-US" altLang="zh-CN" sz="2800" dirty="0" smtClean="0">
                <a:solidFill>
                  <a:srgbClr val="008080"/>
                </a:solidFill>
                <a:latin typeface="微软雅黑" pitchFamily="34" charset="-122"/>
                <a:ea typeface="微软雅黑" pitchFamily="34" charset="-122"/>
              </a:rPr>
              <a:t>2</a:t>
            </a:r>
            <a:r>
              <a:rPr lang="zh-CN" altLang="zh-CN" sz="2800" dirty="0" smtClean="0">
                <a:solidFill>
                  <a:srgbClr val="008080"/>
                </a:solidFill>
                <a:latin typeface="微软雅黑" pitchFamily="34" charset="-122"/>
                <a:ea typeface="微软雅黑" pitchFamily="34" charset="-122"/>
              </a:rPr>
              <a:t>】</a:t>
            </a:r>
            <a:endParaRPr lang="zh-CN" altLang="zh-CN" sz="2800" dirty="0">
              <a:solidFill>
                <a:srgbClr val="008080"/>
              </a:solidFill>
              <a:latin typeface="微软雅黑" pitchFamily="34" charset="-122"/>
              <a:ea typeface="微软雅黑" pitchFamily="34" charset="-122"/>
            </a:endParaRPr>
          </a:p>
        </p:txBody>
      </p:sp>
      <p:sp>
        <p:nvSpPr>
          <p:cNvPr id="3" name="矩形 2"/>
          <p:cNvSpPr/>
          <p:nvPr/>
        </p:nvSpPr>
        <p:spPr>
          <a:xfrm>
            <a:off x="270933" y="844603"/>
            <a:ext cx="7636933" cy="3416320"/>
          </a:xfrm>
          <a:prstGeom prst="rect">
            <a:avLst/>
          </a:prstGeom>
        </p:spPr>
        <p:txBody>
          <a:bodyPr wrap="square">
            <a:spAutoFit/>
          </a:bodyPr>
          <a:lstStyle/>
          <a:p>
            <a:pPr algn="l" fontAlgn="ctr">
              <a:lnSpc>
                <a:spcPct val="150000"/>
              </a:lnSpc>
            </a:pPr>
            <a:r>
              <a:rPr lang="zh-CN" altLang="zh-CN" sz="2400" b="1" dirty="0">
                <a:latin typeface="微软雅黑" pitchFamily="34" charset="-122"/>
                <a:ea typeface="微软雅黑" pitchFamily="34" charset="-122"/>
              </a:rPr>
              <a:t>（</a:t>
            </a:r>
            <a:r>
              <a:rPr lang="en-US" altLang="zh-CN" sz="2400" b="1" dirty="0">
                <a:latin typeface="微软雅黑" pitchFamily="34" charset="-122"/>
                <a:ea typeface="微软雅黑" pitchFamily="34" charset="-122"/>
              </a:rPr>
              <a:t>2019 </a:t>
            </a:r>
            <a:r>
              <a:rPr lang="zh-CN" altLang="zh-CN" sz="2400" b="1" dirty="0" smtClean="0">
                <a:latin typeface="微软雅黑" pitchFamily="34" charset="-122"/>
                <a:ea typeface="微软雅黑" pitchFamily="34" charset="-122"/>
              </a:rPr>
              <a:t>云南昆明市</a:t>
            </a:r>
            <a:r>
              <a:rPr lang="zh-CN" altLang="zh-CN" sz="2400" dirty="0">
                <a:latin typeface="微软雅黑" pitchFamily="34" charset="-122"/>
                <a:ea typeface="微软雅黑" pitchFamily="34" charset="-122"/>
              </a:rPr>
              <a:t>）如果家庭电路中发生短路，那么（</a:t>
            </a:r>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a:t>
            </a:r>
          </a:p>
          <a:p>
            <a:pPr marL="457200" indent="-457200" algn="l" fontAlgn="ctr">
              <a:lnSpc>
                <a:spcPct val="150000"/>
              </a:lnSpc>
              <a:buAutoNum type="alphaUcPeriod"/>
            </a:pPr>
            <a:r>
              <a:rPr lang="zh-CN" altLang="zh-CN" sz="2400" dirty="0" smtClean="0">
                <a:latin typeface="微软雅黑" pitchFamily="34" charset="-122"/>
                <a:ea typeface="微软雅黑" pitchFamily="34" charset="-122"/>
              </a:rPr>
              <a:t>用</a:t>
            </a:r>
            <a:r>
              <a:rPr lang="zh-CN" altLang="zh-CN" sz="2400" dirty="0">
                <a:latin typeface="微软雅黑" pitchFamily="34" charset="-122"/>
                <a:ea typeface="微软雅黑" pitchFamily="34" charset="-122"/>
              </a:rPr>
              <a:t>电器仍然正常工作</a:t>
            </a:r>
            <a:r>
              <a:rPr lang="en-US" altLang="zh-CN" sz="2400" dirty="0">
                <a:latin typeface="微软雅黑" pitchFamily="34" charset="-122"/>
                <a:ea typeface="微软雅黑" pitchFamily="34" charset="-122"/>
              </a:rPr>
              <a:t>	</a:t>
            </a:r>
            <a:endParaRPr lang="en-US" altLang="zh-CN" sz="2400" dirty="0" smtClean="0">
              <a:latin typeface="微软雅黑" pitchFamily="34" charset="-122"/>
              <a:ea typeface="微软雅黑" pitchFamily="34" charset="-122"/>
            </a:endParaRPr>
          </a:p>
          <a:p>
            <a:pPr marL="457200" indent="-457200" algn="l" fontAlgn="ctr">
              <a:lnSpc>
                <a:spcPct val="150000"/>
              </a:lnSpc>
              <a:buAutoNum type="alphaUcPeriod"/>
            </a:pPr>
            <a:r>
              <a:rPr lang="en-US" altLang="zh-CN" sz="2400" dirty="0" smtClean="0">
                <a:latin typeface="微软雅黑" pitchFamily="34" charset="-122"/>
                <a:ea typeface="微软雅黑" pitchFamily="34" charset="-122"/>
              </a:rPr>
              <a:t>B</a:t>
            </a:r>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灯泡烧坏</a:t>
            </a:r>
          </a:p>
          <a:p>
            <a:pPr algn="l" fontAlgn="ctr">
              <a:lnSpc>
                <a:spcPct val="150000"/>
              </a:lnSpc>
            </a:pPr>
            <a:r>
              <a:rPr lang="en-US" altLang="zh-CN" sz="2400" dirty="0">
                <a:latin typeface="微软雅黑" pitchFamily="34" charset="-122"/>
                <a:ea typeface="微软雅黑" pitchFamily="34" charset="-122"/>
              </a:rPr>
              <a:t>C. </a:t>
            </a:r>
            <a:r>
              <a:rPr lang="zh-CN" altLang="zh-CN" sz="2400" dirty="0">
                <a:latin typeface="微软雅黑" pitchFamily="34" charset="-122"/>
                <a:ea typeface="微软雅黑" pitchFamily="34" charset="-122"/>
              </a:rPr>
              <a:t>电灯发暗</a:t>
            </a:r>
            <a:r>
              <a:rPr lang="en-US" altLang="zh-CN" sz="2400" dirty="0">
                <a:latin typeface="微软雅黑" pitchFamily="34" charset="-122"/>
                <a:ea typeface="微软雅黑" pitchFamily="34" charset="-122"/>
              </a:rPr>
              <a:t>	</a:t>
            </a:r>
            <a:endParaRPr lang="en-US" altLang="zh-CN" sz="2400" dirty="0" smtClean="0">
              <a:latin typeface="微软雅黑" pitchFamily="34" charset="-122"/>
              <a:ea typeface="微软雅黑" pitchFamily="34" charset="-122"/>
            </a:endParaRPr>
          </a:p>
          <a:p>
            <a:pPr algn="l" fontAlgn="ctr">
              <a:lnSpc>
                <a:spcPct val="150000"/>
              </a:lnSpc>
            </a:pPr>
            <a:r>
              <a:rPr lang="en-US" altLang="zh-CN" sz="2400" dirty="0" smtClean="0">
                <a:latin typeface="微软雅黑" pitchFamily="34" charset="-122"/>
                <a:ea typeface="微软雅黑" pitchFamily="34" charset="-122"/>
              </a:rPr>
              <a:t>D</a:t>
            </a:r>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保险丝烧</a:t>
            </a:r>
            <a:r>
              <a:rPr lang="zh-CN" altLang="zh-CN" sz="2400" dirty="0" smtClean="0">
                <a:latin typeface="微软雅黑" pitchFamily="34" charset="-122"/>
                <a:ea typeface="微软雅黑" pitchFamily="34" charset="-122"/>
              </a:rPr>
              <a:t>断</a:t>
            </a:r>
            <a:endParaRPr lang="zh-CN" altLang="zh-CN" sz="2400" dirty="0">
              <a:latin typeface="微软雅黑" pitchFamily="34" charset="-122"/>
              <a:ea typeface="微软雅黑" pitchFamily="34" charset="-122"/>
            </a:endParaRPr>
          </a:p>
        </p:txBody>
      </p:sp>
      <p:sp>
        <p:nvSpPr>
          <p:cNvPr id="4" name="矩形 3"/>
          <p:cNvSpPr/>
          <p:nvPr/>
        </p:nvSpPr>
        <p:spPr>
          <a:xfrm>
            <a:off x="704118" y="1642617"/>
            <a:ext cx="407484" cy="461665"/>
          </a:xfrm>
          <a:prstGeom prst="rect">
            <a:avLst/>
          </a:prstGeom>
        </p:spPr>
        <p:txBody>
          <a:bodyPr wrap="none">
            <a:spAutoFit/>
          </a:bodyPr>
          <a:lstStyle/>
          <a:p>
            <a:r>
              <a:rPr lang="en-US" altLang="zh-CN" sz="2400" b="1" dirty="0">
                <a:solidFill>
                  <a:srgbClr val="FF0000"/>
                </a:solidFill>
                <a:latin typeface="Times New Roman" pitchFamily="18" charset="0"/>
                <a:cs typeface="Times New Roman" pitchFamily="18" charset="0"/>
              </a:rPr>
              <a:t>D</a:t>
            </a:r>
            <a:endParaRPr lang="zh-CN" altLang="zh-CN"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408354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72612" y="166635"/>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187237" y="166635"/>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095562" y="197413"/>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59873" y="75141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sp>
        <p:nvSpPr>
          <p:cNvPr id="7" name="矩形 4"/>
          <p:cNvSpPr txBox="1">
            <a:spLocks noChangeArrowheads="1"/>
          </p:cNvSpPr>
          <p:nvPr/>
        </p:nvSpPr>
        <p:spPr bwMode="auto">
          <a:xfrm>
            <a:off x="997133" y="751410"/>
            <a:ext cx="6790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800" dirty="0">
                <a:solidFill>
                  <a:schemeClr val="tx1"/>
                </a:solidFill>
                <a:latin typeface="微软雅黑" pitchFamily="34" charset="-122"/>
                <a:ea typeface="微软雅黑" pitchFamily="34" charset="-122"/>
                <a:sym typeface="微软雅黑" pitchFamily="34" charset="-122"/>
              </a:rPr>
              <a:t>一、家用电器的总功率对家庭电路的影响</a:t>
            </a:r>
          </a:p>
        </p:txBody>
      </p:sp>
      <p:grpSp>
        <p:nvGrpSpPr>
          <p:cNvPr id="9" name="组合 8"/>
          <p:cNvGrpSpPr/>
          <p:nvPr/>
        </p:nvGrpSpPr>
        <p:grpSpPr>
          <a:xfrm>
            <a:off x="189719" y="1212500"/>
            <a:ext cx="1670153" cy="865697"/>
            <a:chOff x="702606" y="1857951"/>
            <a:chExt cx="1430994" cy="1025727"/>
          </a:xfrm>
        </p:grpSpPr>
        <p:sp>
          <p:nvSpPr>
            <p:cNvPr id="10"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11" name="Shape 112"/>
            <p:cNvSpPr/>
            <p:nvPr/>
          </p:nvSpPr>
          <p:spPr>
            <a:xfrm>
              <a:off x="702606" y="1899066"/>
              <a:ext cx="1430994" cy="98461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1.</a:t>
              </a: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演示实验</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4" name="矩形 3"/>
          <p:cNvSpPr/>
          <p:nvPr/>
        </p:nvSpPr>
        <p:spPr>
          <a:xfrm>
            <a:off x="1848613" y="1276125"/>
            <a:ext cx="3028393" cy="461665"/>
          </a:xfrm>
          <a:prstGeom prst="rect">
            <a:avLst/>
          </a:prstGeom>
        </p:spPr>
        <p:txBody>
          <a:bodyPr wrap="none">
            <a:spAutoFit/>
          </a:bodyPr>
          <a:lstStyle/>
          <a:p>
            <a:r>
              <a:rPr lang="zh-CN" altLang="zh-CN" sz="2400" dirty="0" smtClean="0">
                <a:solidFill>
                  <a:srgbClr val="FF0000"/>
                </a:solidFill>
                <a:latin typeface="微软雅黑" pitchFamily="34" charset="-122"/>
                <a:ea typeface="微软雅黑" pitchFamily="34" charset="-122"/>
              </a:rPr>
              <a:t>电功率</a:t>
            </a:r>
            <a:r>
              <a:rPr lang="zh-CN" altLang="zh-CN" sz="2400" dirty="0">
                <a:solidFill>
                  <a:srgbClr val="FF0000"/>
                </a:solidFill>
                <a:latin typeface="微软雅黑" pitchFamily="34" charset="-122"/>
                <a:ea typeface="微软雅黑" pitchFamily="34" charset="-122"/>
              </a:rPr>
              <a:t>和电流的关系</a:t>
            </a:r>
          </a:p>
        </p:txBody>
      </p:sp>
      <p:pic>
        <p:nvPicPr>
          <p:cNvPr id="29698" name="图片 76"/>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613" y="3013402"/>
            <a:ext cx="1800000"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389467" y="1737790"/>
            <a:ext cx="8280236" cy="1200329"/>
          </a:xfrm>
          <a:prstGeom prst="rect">
            <a:avLst/>
          </a:prstGeom>
        </p:spPr>
        <p:txBody>
          <a:bodyPr wrap="square">
            <a:spAutoFit/>
          </a:bodyPr>
          <a:lstStyle/>
          <a:p>
            <a:pPr algn="l">
              <a:lnSpc>
                <a:spcPct val="150000"/>
              </a:lnSpc>
            </a:pPr>
            <a:r>
              <a:rPr lang="zh-CN" altLang="zh-CN" sz="2400" dirty="0" smtClean="0">
                <a:latin typeface="微软雅黑" pitchFamily="34" charset="-122"/>
                <a:ea typeface="微软雅黑" pitchFamily="34" charset="-122"/>
              </a:rPr>
              <a:t>按</a:t>
            </a:r>
            <a:r>
              <a:rPr lang="zh-CN" altLang="en-US" sz="2400" dirty="0" smtClean="0">
                <a:latin typeface="微软雅黑" pitchFamily="34" charset="-122"/>
                <a:ea typeface="微软雅黑" pitchFamily="34" charset="-122"/>
              </a:rPr>
              <a:t>图把额定电压是</a:t>
            </a:r>
            <a:r>
              <a:rPr lang="en-US" altLang="zh-CN" sz="2400" dirty="0" smtClean="0">
                <a:latin typeface="微软雅黑" pitchFamily="34" charset="-122"/>
                <a:ea typeface="微软雅黑" pitchFamily="34" charset="-122"/>
              </a:rPr>
              <a:t>3.8V</a:t>
            </a:r>
            <a:r>
              <a:rPr lang="zh-CN" altLang="en-US" sz="2400" dirty="0" smtClean="0">
                <a:latin typeface="微软雅黑" pitchFamily="34" charset="-122"/>
                <a:ea typeface="微软雅黑" pitchFamily="34" charset="-122"/>
              </a:rPr>
              <a:t>的小灯泡并联</a:t>
            </a:r>
            <a:r>
              <a:rPr lang="zh-CN" altLang="zh-CN" sz="2400" dirty="0" smtClean="0">
                <a:latin typeface="微软雅黑" pitchFamily="34" charset="-122"/>
                <a:ea typeface="微软雅黑" pitchFamily="34" charset="-122"/>
              </a:rPr>
              <a:t>，</a:t>
            </a:r>
            <a:r>
              <a:rPr lang="zh-CN" altLang="zh-CN" sz="2400" dirty="0">
                <a:latin typeface="微软雅黑" pitchFamily="34" charset="-122"/>
                <a:ea typeface="微软雅黑" pitchFamily="34" charset="-122"/>
              </a:rPr>
              <a:t>先闭合开关</a:t>
            </a:r>
            <a:r>
              <a:rPr lang="en-US" altLang="zh-CN" sz="2400" dirty="0">
                <a:latin typeface="微软雅黑" pitchFamily="34" charset="-122"/>
                <a:ea typeface="微软雅黑" pitchFamily="34" charset="-122"/>
              </a:rPr>
              <a:t>S</a:t>
            </a:r>
            <a:r>
              <a:rPr lang="en-US" altLang="zh-CN" sz="2400" baseline="-25000" dirty="0">
                <a:latin typeface="微软雅黑" pitchFamily="34" charset="-122"/>
                <a:ea typeface="微软雅黑" pitchFamily="34" charset="-122"/>
              </a:rPr>
              <a:t>1</a:t>
            </a:r>
            <a:r>
              <a:rPr lang="zh-CN" altLang="zh-CN" sz="2400" dirty="0">
                <a:latin typeface="微软雅黑" pitchFamily="34" charset="-122"/>
                <a:ea typeface="微软雅黑" pitchFamily="34" charset="-122"/>
              </a:rPr>
              <a:t>、再闭合</a:t>
            </a:r>
            <a:r>
              <a:rPr lang="en-US" altLang="zh-CN" sz="2400" dirty="0">
                <a:latin typeface="微软雅黑" pitchFamily="34" charset="-122"/>
                <a:ea typeface="微软雅黑" pitchFamily="34" charset="-122"/>
              </a:rPr>
              <a:t>S</a:t>
            </a:r>
            <a:r>
              <a:rPr lang="en-US" altLang="zh-CN" sz="2400" baseline="-25000" dirty="0">
                <a:latin typeface="微软雅黑" pitchFamily="34" charset="-122"/>
                <a:ea typeface="微软雅黑" pitchFamily="34" charset="-122"/>
              </a:rPr>
              <a:t>2</a:t>
            </a:r>
            <a:r>
              <a:rPr lang="zh-CN" altLang="zh-CN" sz="2400" dirty="0">
                <a:latin typeface="微软雅黑" pitchFamily="34" charset="-122"/>
                <a:ea typeface="微软雅黑" pitchFamily="34" charset="-122"/>
              </a:rPr>
              <a:t>，最后闭合</a:t>
            </a:r>
            <a:r>
              <a:rPr lang="en-US" altLang="zh-CN" sz="2400" dirty="0">
                <a:latin typeface="微软雅黑" pitchFamily="34" charset="-122"/>
                <a:ea typeface="微软雅黑" pitchFamily="34" charset="-122"/>
              </a:rPr>
              <a:t>S</a:t>
            </a:r>
            <a:r>
              <a:rPr lang="en-US" altLang="zh-CN" sz="2400" baseline="-250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，观察电流表的示数是如何变化的</a:t>
            </a:r>
            <a:r>
              <a:rPr lang="en-US" altLang="zh-CN" sz="2400" dirty="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pic>
        <p:nvPicPr>
          <p:cNvPr id="13" name="图片 12"/>
          <p:cNvPicPr preferRelativeResize="0">
            <a:picLocks/>
          </p:cNvPicPr>
          <p:nvPr/>
        </p:nvPicPr>
        <p:blipFill rotWithShape="1">
          <a:blip r:embed="rId4">
            <a:extLst>
              <a:ext uri="{28A0092B-C50C-407E-A947-70E740481C1C}">
                <a14:useLocalDpi xmlns:a14="http://schemas.microsoft.com/office/drawing/2010/main" val="0"/>
              </a:ext>
            </a:extLst>
          </a:blip>
          <a:srcRect l="7939" t="6365" r="4245" b="5330"/>
          <a:stretch/>
        </p:blipFill>
        <p:spPr>
          <a:xfrm>
            <a:off x="4392200" y="3013402"/>
            <a:ext cx="2520000" cy="1440000"/>
          </a:xfrm>
          <a:prstGeom prst="rect">
            <a:avLst/>
          </a:prstGeom>
        </p:spPr>
      </p:pic>
    </p:spTree>
    <p:extLst>
      <p:ext uri="{BB962C8B-B14F-4D97-AF65-F5344CB8AC3E}">
        <p14:creationId xmlns:p14="http://schemas.microsoft.com/office/powerpoint/2010/main" val="668098454"/>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nodeType="withEffect">
                                  <p:stCondLst>
                                    <p:cond delay="0"/>
                                  </p:stCondLst>
                                  <p:childTnLst>
                                    <p:set>
                                      <p:cBhvr>
                                        <p:cTn id="21" dur="1" fill="hold">
                                          <p:stCondLst>
                                            <p:cond delay="0"/>
                                          </p:stCondLst>
                                        </p:cTn>
                                        <p:tgtEl>
                                          <p:spTgt spid="29698"/>
                                        </p:tgtEl>
                                        <p:attrNameLst>
                                          <p:attrName>style.visibility</p:attrName>
                                        </p:attrNameLst>
                                      </p:cBhvr>
                                      <p:to>
                                        <p:strVal val="visible"/>
                                      </p:to>
                                    </p:set>
                                    <p:animEffect transition="in" filter="barn(inVertical)">
                                      <p:cBhvr>
                                        <p:cTn id="22" dur="500"/>
                                        <p:tgtEl>
                                          <p:spTgt spid="29698"/>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79397" y="1426105"/>
            <a:ext cx="8144933" cy="1200329"/>
          </a:xfrm>
          <a:prstGeom prst="rect">
            <a:avLst/>
          </a:prstGeom>
        </p:spPr>
        <p:txBody>
          <a:bodyPr wrap="square">
            <a:spAutoFit/>
          </a:bodyPr>
          <a:lstStyle/>
          <a:p>
            <a:pPr algn="l">
              <a:lnSpc>
                <a:spcPct val="150000"/>
              </a:lnSpc>
            </a:pPr>
            <a:r>
              <a:rPr lang="zh-CN" altLang="zh-CN" sz="2400" dirty="0">
                <a:solidFill>
                  <a:srgbClr val="FF0000"/>
                </a:solidFill>
                <a:latin typeface="微软雅黑" pitchFamily="34" charset="-122"/>
                <a:ea typeface="微软雅黑" pitchFamily="34" charset="-122"/>
              </a:rPr>
              <a:t>结论</a:t>
            </a:r>
            <a:r>
              <a:rPr lang="zh-CN" altLang="zh-CN" sz="2400" dirty="0" smtClean="0">
                <a:solidFill>
                  <a:srgbClr val="FF0000"/>
                </a:solidFill>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并联的灯泡数越多，电路的总功率也变大，</a:t>
            </a:r>
            <a:r>
              <a:rPr lang="zh-CN" altLang="zh-CN" sz="2400" dirty="0" smtClean="0">
                <a:latin typeface="微软雅黑" pitchFamily="34" charset="-122"/>
                <a:ea typeface="微软雅黑" pitchFamily="34" charset="-122"/>
              </a:rPr>
              <a:t>说明</a:t>
            </a:r>
            <a:r>
              <a:rPr lang="zh-CN" altLang="zh-CN" sz="2400" dirty="0">
                <a:latin typeface="微软雅黑" pitchFamily="34" charset="-122"/>
                <a:ea typeface="微软雅黑" pitchFamily="34" charset="-122"/>
              </a:rPr>
              <a:t>干路中的电流随用电器总功率的增大而增大。</a:t>
            </a:r>
          </a:p>
        </p:txBody>
      </p:sp>
      <p:sp>
        <p:nvSpPr>
          <p:cNvPr id="4" name="矩形 3"/>
          <p:cNvSpPr/>
          <p:nvPr/>
        </p:nvSpPr>
        <p:spPr>
          <a:xfrm>
            <a:off x="279400" y="410401"/>
            <a:ext cx="8017933" cy="1200329"/>
          </a:xfrm>
          <a:prstGeom prst="rect">
            <a:avLst/>
          </a:prstGeom>
        </p:spPr>
        <p:txBody>
          <a:bodyPr wrap="square">
            <a:spAutoFit/>
          </a:bodyPr>
          <a:lstStyle/>
          <a:p>
            <a:pPr algn="l">
              <a:lnSpc>
                <a:spcPct val="150000"/>
              </a:lnSpc>
            </a:pPr>
            <a:r>
              <a:rPr lang="zh-CN" altLang="en-US" sz="2400" dirty="0" smtClean="0">
                <a:solidFill>
                  <a:srgbClr val="FF0000"/>
                </a:solidFill>
                <a:latin typeface="微软雅黑" pitchFamily="34" charset="-122"/>
                <a:ea typeface="微软雅黑" pitchFamily="34" charset="-122"/>
              </a:rPr>
              <a:t>现象</a:t>
            </a:r>
            <a:r>
              <a:rPr lang="zh-CN" altLang="zh-CN" sz="2400" dirty="0" smtClean="0">
                <a:solidFill>
                  <a:srgbClr val="FF0000"/>
                </a:solidFill>
                <a:latin typeface="微软雅黑" pitchFamily="34" charset="-122"/>
                <a:ea typeface="微软雅黑" pitchFamily="34" charset="-122"/>
              </a:rPr>
              <a:t>：</a:t>
            </a:r>
            <a:r>
              <a:rPr lang="zh-CN" altLang="zh-CN" sz="2400" dirty="0">
                <a:latin typeface="微软雅黑" pitchFamily="34" charset="-122"/>
                <a:ea typeface="微软雅黑" pitchFamily="34" charset="-122"/>
              </a:rPr>
              <a:t>从实验看到，逐渐增加并联的灯泡数，电流表的示数逐渐增大</a:t>
            </a:r>
            <a:r>
              <a:rPr lang="zh-CN" altLang="zh-CN" sz="2400" dirty="0" smtClean="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grpSp>
        <p:nvGrpSpPr>
          <p:cNvPr id="5" name="组合 4"/>
          <p:cNvGrpSpPr/>
          <p:nvPr/>
        </p:nvGrpSpPr>
        <p:grpSpPr>
          <a:xfrm>
            <a:off x="279400" y="2626434"/>
            <a:ext cx="1625600" cy="865697"/>
            <a:chOff x="702606" y="1857951"/>
            <a:chExt cx="1430994" cy="1025727"/>
          </a:xfrm>
        </p:grpSpPr>
        <p:sp>
          <p:nvSpPr>
            <p:cNvPr id="6"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7" name="Shape 112"/>
            <p:cNvSpPr/>
            <p:nvPr/>
          </p:nvSpPr>
          <p:spPr>
            <a:xfrm>
              <a:off x="702606" y="1899066"/>
              <a:ext cx="1430994" cy="98461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2.</a:t>
              </a: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理论推导</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8" name="矩形 7"/>
          <p:cNvSpPr/>
          <p:nvPr/>
        </p:nvSpPr>
        <p:spPr>
          <a:xfrm>
            <a:off x="2108513" y="3215350"/>
            <a:ext cx="5296643" cy="461665"/>
          </a:xfrm>
          <a:prstGeom prst="rect">
            <a:avLst/>
          </a:prstGeom>
        </p:spPr>
        <p:txBody>
          <a:bodyPr wrap="none">
            <a:spAutoFit/>
          </a:bodyPr>
          <a:lstStyle/>
          <a:p>
            <a:r>
              <a:rPr lang="zh-CN" altLang="en-US" sz="2400" dirty="0">
                <a:latin typeface="微软雅黑" pitchFamily="34" charset="-122"/>
                <a:ea typeface="微软雅黑" pitchFamily="34" charset="-122"/>
              </a:rPr>
              <a:t>根据</a:t>
            </a:r>
            <a:r>
              <a:rPr lang="en-US" altLang="zh-CN" sz="2400" dirty="0">
                <a:latin typeface="微软雅黑" pitchFamily="34" charset="-122"/>
                <a:ea typeface="微软雅黑" pitchFamily="34" charset="-122"/>
              </a:rPr>
              <a:t>P=UI</a:t>
            </a:r>
            <a:r>
              <a:rPr lang="zh-CN" altLang="en-US" sz="2400" dirty="0">
                <a:latin typeface="微软雅黑" pitchFamily="34" charset="-122"/>
                <a:ea typeface="微软雅黑" pitchFamily="34" charset="-122"/>
              </a:rPr>
              <a:t>，可以得到用电器总功率： </a:t>
            </a:r>
          </a:p>
        </p:txBody>
      </p:sp>
      <p:sp>
        <p:nvSpPr>
          <p:cNvPr id="9" name="矩形 8"/>
          <p:cNvSpPr/>
          <p:nvPr/>
        </p:nvSpPr>
        <p:spPr>
          <a:xfrm>
            <a:off x="2121369" y="2626434"/>
            <a:ext cx="4928314" cy="461665"/>
          </a:xfrm>
          <a:prstGeom prst="rect">
            <a:avLst/>
          </a:prstGeom>
        </p:spPr>
        <p:txBody>
          <a:bodyPr wrap="square">
            <a:spAutoFit/>
          </a:bodyPr>
          <a:lstStyle/>
          <a:p>
            <a:r>
              <a:rPr lang="zh-CN" altLang="en-US" sz="2400" dirty="0" smtClean="0">
                <a:latin typeface="微软雅黑" pitchFamily="34" charset="-122"/>
                <a:ea typeface="微软雅黑" pitchFamily="34" charset="-122"/>
              </a:rPr>
              <a:t>并联电路中，灯泡两端电压都相等</a:t>
            </a:r>
            <a:endParaRPr lang="zh-CN" altLang="en-US" sz="2400" dirty="0">
              <a:latin typeface="微软雅黑" pitchFamily="34" charset="-122"/>
              <a:ea typeface="微软雅黑" pitchFamily="34" charset="-122"/>
            </a:endParaRPr>
          </a:p>
        </p:txBody>
      </p:sp>
      <p:sp>
        <p:nvSpPr>
          <p:cNvPr id="10" name="矩形 9"/>
          <p:cNvSpPr/>
          <p:nvPr/>
        </p:nvSpPr>
        <p:spPr>
          <a:xfrm>
            <a:off x="1685908" y="3731679"/>
            <a:ext cx="5331909" cy="461665"/>
          </a:xfrm>
          <a:prstGeom prst="rect">
            <a:avLst/>
          </a:prstGeom>
        </p:spPr>
        <p:txBody>
          <a:bodyPr wrap="none">
            <a:spAutoFit/>
          </a:bodyPr>
          <a:lstStyle/>
          <a:p>
            <a:r>
              <a:rPr lang="zh-CN" altLang="zh-CN" sz="2400" b="1" dirty="0">
                <a:latin typeface="Times New Roman" pitchFamily="18" charset="0"/>
                <a:cs typeface="Times New Roman" pitchFamily="18" charset="0"/>
              </a:rPr>
              <a:t> </a:t>
            </a:r>
            <a:r>
              <a:rPr lang="en-US" altLang="zh-CN" sz="2400" b="1" i="1" dirty="0">
                <a:latin typeface="Times New Roman" pitchFamily="18" charset="0"/>
                <a:cs typeface="Times New Roman" pitchFamily="18" charset="0"/>
              </a:rPr>
              <a:t>P</a:t>
            </a:r>
            <a:r>
              <a:rPr lang="zh-CN" altLang="zh-CN" sz="2400" b="1" baseline="-25000" dirty="0">
                <a:latin typeface="Times New Roman" pitchFamily="18" charset="0"/>
                <a:cs typeface="Times New Roman" pitchFamily="18" charset="0"/>
              </a:rPr>
              <a:t>总</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P</a:t>
            </a:r>
            <a:r>
              <a:rPr lang="en-US" altLang="zh-CN" sz="2400" b="1" baseline="-25000"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P</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P</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U</a:t>
            </a:r>
            <a:r>
              <a:rPr lang="en-US"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I</a:t>
            </a:r>
            <a:r>
              <a:rPr lang="en-US" altLang="zh-CN" sz="2400" b="1" baseline="-25000"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I</a:t>
            </a:r>
            <a:r>
              <a:rPr lang="en-US" altLang="zh-CN" sz="2400" b="1" baseline="-25000" dirty="0">
                <a:latin typeface="Times New Roman" pitchFamily="18" charset="0"/>
                <a:cs typeface="Times New Roman" pitchFamily="18" charset="0"/>
              </a:rPr>
              <a:t>2 </a:t>
            </a:r>
            <a:r>
              <a:rPr lang="zh-CN"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I</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UI</a:t>
            </a:r>
            <a:r>
              <a:rPr lang="zh-CN" altLang="zh-CN" sz="2400" b="1" baseline="-25000" dirty="0">
                <a:latin typeface="Times New Roman" pitchFamily="18" charset="0"/>
                <a:cs typeface="Times New Roman" pitchFamily="18" charset="0"/>
              </a:rPr>
              <a:t>总</a:t>
            </a:r>
            <a:endParaRPr lang="zh-CN" altLang="zh-CN" sz="2400" b="1" dirty="0">
              <a:latin typeface="Times New Roman" pitchFamily="18" charset="0"/>
              <a:cs typeface="Times New Roman" pitchFamily="18" charset="0"/>
            </a:endParaRPr>
          </a:p>
        </p:txBody>
      </p:sp>
      <p:sp>
        <p:nvSpPr>
          <p:cNvPr id="12" name="矩形 11"/>
          <p:cNvSpPr/>
          <p:nvPr/>
        </p:nvSpPr>
        <p:spPr>
          <a:xfrm>
            <a:off x="3349172" y="4324125"/>
            <a:ext cx="3683265" cy="461665"/>
          </a:xfrm>
          <a:prstGeom prst="rect">
            <a:avLst/>
          </a:prstGeom>
        </p:spPr>
        <p:txBody>
          <a:bodyPr wrap="square">
            <a:spAutoFit/>
          </a:bodyPr>
          <a:lstStyle/>
          <a:p>
            <a:r>
              <a:rPr lang="zh-CN" altLang="en-US" sz="2400" b="1" dirty="0" smtClean="0">
                <a:solidFill>
                  <a:srgbClr val="FF0000"/>
                </a:solidFill>
                <a:latin typeface="Times New Roman" pitchFamily="18" charset="0"/>
                <a:cs typeface="Times New Roman" pitchFamily="18" charset="0"/>
              </a:rPr>
              <a:t>所以</a:t>
            </a:r>
            <a:r>
              <a:rPr lang="zh-CN" altLang="en-US" sz="2400" b="1" i="1" dirty="0" smtClean="0">
                <a:solidFill>
                  <a:srgbClr val="FF0000"/>
                </a:solidFill>
                <a:latin typeface="Times New Roman" pitchFamily="18" charset="0"/>
                <a:cs typeface="Times New Roman" pitchFamily="18" charset="0"/>
              </a:rPr>
              <a:t>，</a:t>
            </a:r>
            <a:r>
              <a:rPr lang="en-US" altLang="zh-CN" sz="2400" b="1" i="1" dirty="0" smtClean="0">
                <a:solidFill>
                  <a:srgbClr val="FF0000"/>
                </a:solidFill>
                <a:latin typeface="Times New Roman" pitchFamily="18" charset="0"/>
                <a:cs typeface="Times New Roman" pitchFamily="18" charset="0"/>
              </a:rPr>
              <a:t>P</a:t>
            </a:r>
            <a:r>
              <a:rPr lang="zh-CN" altLang="zh-CN" sz="2400" b="1" baseline="-25000" dirty="0" smtClean="0">
                <a:solidFill>
                  <a:srgbClr val="FF0000"/>
                </a:solidFill>
                <a:latin typeface="Times New Roman" pitchFamily="18" charset="0"/>
                <a:cs typeface="Times New Roman" pitchFamily="18" charset="0"/>
              </a:rPr>
              <a:t>总</a:t>
            </a:r>
            <a:r>
              <a:rPr lang="zh-CN" altLang="en-US" sz="2400" b="1" dirty="0" smtClean="0">
                <a:solidFill>
                  <a:srgbClr val="FF0000"/>
                </a:solidFill>
                <a:latin typeface="Times New Roman" pitchFamily="18" charset="0"/>
                <a:cs typeface="Times New Roman" pitchFamily="18" charset="0"/>
              </a:rPr>
              <a:t>越大</a:t>
            </a:r>
            <a:r>
              <a:rPr lang="en-US" altLang="zh-CN" sz="2400" b="1" dirty="0" smtClean="0">
                <a:solidFill>
                  <a:srgbClr val="FF0000"/>
                </a:solidFill>
                <a:latin typeface="Times New Roman" pitchFamily="18" charset="0"/>
                <a:cs typeface="Times New Roman" pitchFamily="18" charset="0"/>
              </a:rPr>
              <a:t>,</a:t>
            </a:r>
            <a:r>
              <a:rPr lang="en-US" altLang="zh-CN" sz="2400" b="1" i="1" dirty="0" smtClean="0">
                <a:solidFill>
                  <a:srgbClr val="FF0000"/>
                </a:solidFill>
                <a:latin typeface="Times New Roman" pitchFamily="18" charset="0"/>
                <a:cs typeface="Times New Roman" pitchFamily="18" charset="0"/>
              </a:rPr>
              <a:t> I</a:t>
            </a:r>
            <a:r>
              <a:rPr lang="zh-CN" altLang="zh-CN" sz="2400" b="1" baseline="-25000" dirty="0" smtClean="0">
                <a:solidFill>
                  <a:srgbClr val="FF0000"/>
                </a:solidFill>
                <a:latin typeface="Times New Roman" pitchFamily="18" charset="0"/>
                <a:cs typeface="Times New Roman" pitchFamily="18" charset="0"/>
              </a:rPr>
              <a:t>总</a:t>
            </a:r>
            <a:r>
              <a:rPr lang="zh-CN" altLang="en-US" sz="2400" b="1" dirty="0">
                <a:solidFill>
                  <a:srgbClr val="FF0000"/>
                </a:solidFill>
                <a:latin typeface="Times New Roman" pitchFamily="18" charset="0"/>
                <a:cs typeface="Times New Roman" pitchFamily="18" charset="0"/>
              </a:rPr>
              <a:t>越</a:t>
            </a:r>
            <a:r>
              <a:rPr lang="zh-CN" altLang="en-US" sz="2400" b="1" dirty="0" smtClean="0">
                <a:solidFill>
                  <a:srgbClr val="FF0000"/>
                </a:solidFill>
                <a:latin typeface="Times New Roman" pitchFamily="18" charset="0"/>
                <a:cs typeface="Times New Roman" pitchFamily="18" charset="0"/>
              </a:rPr>
              <a:t>大。</a:t>
            </a:r>
            <a:endParaRPr lang="zh-CN" altLang="en-US" sz="2400" dirty="0">
              <a:solidFill>
                <a:srgbClr val="FF0000"/>
              </a:solidFill>
              <a:latin typeface="微软雅黑" pitchFamily="34" charset="-122"/>
              <a:ea typeface="微软雅黑" pitchFamily="34"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849692131"/>
              </p:ext>
            </p:extLst>
          </p:nvPr>
        </p:nvGraphicFramePr>
        <p:xfrm>
          <a:off x="2121369" y="4193344"/>
          <a:ext cx="814387" cy="687387"/>
        </p:xfrm>
        <a:graphic>
          <a:graphicData uri="http://schemas.openxmlformats.org/presentationml/2006/ole">
            <mc:AlternateContent xmlns:mc="http://schemas.openxmlformats.org/markup-compatibility/2006">
              <mc:Choice xmlns:v="urn:schemas-microsoft-com:vml" Requires="v">
                <p:oleObj spid="_x0000_s31778" name="Equation" r:id="rId3" imgW="660400" imgH="419100" progId="Equation.DSMT4">
                  <p:embed/>
                </p:oleObj>
              </mc:Choice>
              <mc:Fallback>
                <p:oleObj name="Equation" r:id="rId3" imgW="660400" imgH="419100" progId="Equation.DSMT4">
                  <p:embed/>
                  <p:pic>
                    <p:nvPicPr>
                      <p:cNvPr id="0" name="对象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1369" y="4193344"/>
                        <a:ext cx="8143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946319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8534" y="204968"/>
            <a:ext cx="1625600" cy="588916"/>
            <a:chOff x="702606" y="1857951"/>
            <a:chExt cx="1430994" cy="697781"/>
          </a:xfrm>
        </p:grpSpPr>
        <p:sp>
          <p:nvSpPr>
            <p:cNvPr id="9"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10" name="Shape 112"/>
            <p:cNvSpPr/>
            <p:nvPr/>
          </p:nvSpPr>
          <p:spPr>
            <a:xfrm>
              <a:off x="702606" y="1899066"/>
              <a:ext cx="1430994"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3.</a:t>
              </a: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家庭电路</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11" name="Text Box 21"/>
          <p:cNvSpPr txBox="1">
            <a:spLocks noChangeArrowheads="1"/>
          </p:cNvSpPr>
          <p:nvPr/>
        </p:nvSpPr>
        <p:spPr bwMode="auto">
          <a:xfrm>
            <a:off x="386085" y="990848"/>
            <a:ext cx="53255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a:latin typeface="微软雅黑" pitchFamily="34" charset="-122"/>
                <a:ea typeface="微软雅黑" pitchFamily="34" charset="-122"/>
              </a:rPr>
              <a:t>家庭的用电器都是并联</a:t>
            </a:r>
            <a:r>
              <a:rPr lang="zh-CN" altLang="en-US" sz="2400" dirty="0" smtClean="0">
                <a:latin typeface="微软雅黑" pitchFamily="34" charset="-122"/>
                <a:ea typeface="微软雅黑" pitchFamily="34" charset="-122"/>
              </a:rPr>
              <a:t>的，电压</a:t>
            </a:r>
            <a:r>
              <a:rPr lang="zh-CN" altLang="en-US" sz="2400" dirty="0">
                <a:latin typeface="微软雅黑" pitchFamily="34" charset="-122"/>
                <a:ea typeface="微软雅黑" pitchFamily="34" charset="-122"/>
              </a:rPr>
              <a:t>相同。</a:t>
            </a:r>
          </a:p>
        </p:txBody>
      </p:sp>
      <p:sp>
        <p:nvSpPr>
          <p:cNvPr id="12" name="矩形 11"/>
          <p:cNvSpPr>
            <a:spLocks noChangeArrowheads="1"/>
          </p:cNvSpPr>
          <p:nvPr/>
        </p:nvSpPr>
        <p:spPr bwMode="auto">
          <a:xfrm>
            <a:off x="323666" y="1537180"/>
            <a:ext cx="656503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dirty="0" smtClean="0">
                <a:latin typeface="微软雅黑" pitchFamily="34" charset="-122"/>
                <a:ea typeface="微软雅黑" pitchFamily="34" charset="-122"/>
              </a:rPr>
              <a:t>家庭</a:t>
            </a:r>
            <a:r>
              <a:rPr lang="zh-CN" altLang="en-US" sz="2400" dirty="0">
                <a:latin typeface="微软雅黑" pitchFamily="34" charset="-122"/>
                <a:ea typeface="微软雅黑" pitchFamily="34" charset="-122"/>
              </a:rPr>
              <a:t>电路中的总功率：</a:t>
            </a:r>
            <a:r>
              <a:rPr lang="en-US" altLang="zh-CN" sz="2400" dirty="0">
                <a:latin typeface="微软雅黑" pitchFamily="34" charset="-122"/>
                <a:ea typeface="微软雅黑" pitchFamily="34" charset="-122"/>
              </a:rPr>
              <a:t>   </a:t>
            </a:r>
            <a:r>
              <a:rPr lang="en-US" altLang="zh-CN" sz="2400" i="1" dirty="0" smtClean="0">
                <a:latin typeface="Times New Roman" pitchFamily="18" charset="0"/>
                <a:ea typeface="微软雅黑" pitchFamily="34" charset="-122"/>
                <a:cs typeface="Times New Roman" pitchFamily="18" charset="0"/>
              </a:rPr>
              <a:t>P</a:t>
            </a:r>
            <a:r>
              <a:rPr lang="zh-CN" altLang="en-US" sz="2400" dirty="0" smtClean="0">
                <a:latin typeface="Times New Roman" pitchFamily="18" charset="0"/>
                <a:ea typeface="微软雅黑" pitchFamily="34" charset="-122"/>
                <a:cs typeface="Times New Roman" pitchFamily="18" charset="0"/>
              </a:rPr>
              <a:t> </a:t>
            </a:r>
            <a:r>
              <a:rPr lang="en-US" altLang="zh-CN" sz="2400" dirty="0">
                <a:latin typeface="Times New Roman" pitchFamily="18" charset="0"/>
                <a:ea typeface="微软雅黑" pitchFamily="34" charset="-122"/>
                <a:cs typeface="Times New Roman" pitchFamily="18" charset="0"/>
              </a:rPr>
              <a:t>= </a:t>
            </a:r>
            <a:r>
              <a:rPr lang="en-US" altLang="zh-CN" sz="2400" i="1" dirty="0">
                <a:latin typeface="Times New Roman" pitchFamily="18" charset="0"/>
                <a:ea typeface="微软雅黑" pitchFamily="34" charset="-122"/>
                <a:cs typeface="Times New Roman" pitchFamily="18" charset="0"/>
              </a:rPr>
              <a:t>P</a:t>
            </a:r>
            <a:r>
              <a:rPr lang="en-US" altLang="zh-CN" sz="2400" baseline="-25000" dirty="0">
                <a:latin typeface="Times New Roman" pitchFamily="18" charset="0"/>
                <a:ea typeface="微软雅黑" pitchFamily="34" charset="-122"/>
                <a:cs typeface="Times New Roman" pitchFamily="18" charset="0"/>
              </a:rPr>
              <a:t>1</a:t>
            </a:r>
            <a:r>
              <a:rPr lang="en-US" altLang="zh-CN" sz="2400" i="1" dirty="0">
                <a:latin typeface="Times New Roman" pitchFamily="18" charset="0"/>
                <a:ea typeface="微软雅黑" pitchFamily="34" charset="-122"/>
                <a:cs typeface="Times New Roman" pitchFamily="18" charset="0"/>
              </a:rPr>
              <a:t>+</a:t>
            </a:r>
            <a:r>
              <a:rPr lang="en-US" altLang="zh-CN" sz="2400" dirty="0">
                <a:latin typeface="Times New Roman" pitchFamily="18" charset="0"/>
                <a:ea typeface="微软雅黑" pitchFamily="34" charset="-122"/>
                <a:cs typeface="Times New Roman" pitchFamily="18" charset="0"/>
              </a:rPr>
              <a:t> </a:t>
            </a:r>
            <a:r>
              <a:rPr lang="en-US" altLang="zh-CN" sz="2400" i="1" dirty="0">
                <a:latin typeface="Times New Roman" pitchFamily="18" charset="0"/>
                <a:ea typeface="微软雅黑" pitchFamily="34" charset="-122"/>
                <a:cs typeface="Times New Roman" pitchFamily="18" charset="0"/>
              </a:rPr>
              <a:t>P</a:t>
            </a:r>
            <a:r>
              <a:rPr lang="en-US" altLang="zh-CN" sz="2400" baseline="-25000" dirty="0">
                <a:latin typeface="Times New Roman" pitchFamily="18" charset="0"/>
                <a:ea typeface="微软雅黑" pitchFamily="34" charset="-122"/>
                <a:cs typeface="Times New Roman" pitchFamily="18" charset="0"/>
              </a:rPr>
              <a:t>2</a:t>
            </a:r>
            <a:r>
              <a:rPr lang="en-US" altLang="zh-CN" sz="2400" dirty="0">
                <a:latin typeface="Times New Roman" pitchFamily="18" charset="0"/>
                <a:ea typeface="微软雅黑" pitchFamily="34" charset="-122"/>
                <a:cs typeface="Times New Roman" pitchFamily="18" charset="0"/>
              </a:rPr>
              <a:t> </a:t>
            </a:r>
            <a:r>
              <a:rPr lang="en-US" altLang="zh-CN" sz="2400" i="1" dirty="0">
                <a:latin typeface="Times New Roman" pitchFamily="18" charset="0"/>
                <a:ea typeface="微软雅黑" pitchFamily="34" charset="-122"/>
                <a:cs typeface="Times New Roman" pitchFamily="18" charset="0"/>
              </a:rPr>
              <a:t>+</a:t>
            </a:r>
            <a:r>
              <a:rPr lang="en-US" altLang="zh-CN" sz="2400" dirty="0">
                <a:latin typeface="Times New Roman" pitchFamily="18" charset="0"/>
                <a:ea typeface="微软雅黑" pitchFamily="34" charset="-122"/>
                <a:cs typeface="Times New Roman" pitchFamily="18" charset="0"/>
              </a:rPr>
              <a:t> …</a:t>
            </a:r>
            <a:r>
              <a:rPr lang="en-US" altLang="zh-CN" sz="2400" i="1" dirty="0">
                <a:latin typeface="Times New Roman" pitchFamily="18" charset="0"/>
                <a:ea typeface="微软雅黑" pitchFamily="34" charset="-122"/>
                <a:cs typeface="Times New Roman" pitchFamily="18" charset="0"/>
              </a:rPr>
              <a:t>+</a:t>
            </a:r>
            <a:r>
              <a:rPr lang="en-US" altLang="zh-CN" sz="2400" dirty="0">
                <a:latin typeface="Times New Roman" pitchFamily="18" charset="0"/>
                <a:ea typeface="微软雅黑" pitchFamily="34" charset="-122"/>
                <a:cs typeface="Times New Roman" pitchFamily="18" charset="0"/>
              </a:rPr>
              <a:t> </a:t>
            </a:r>
            <a:r>
              <a:rPr lang="en-US" altLang="zh-CN" sz="2400" i="1" dirty="0" err="1">
                <a:latin typeface="Times New Roman" pitchFamily="18" charset="0"/>
                <a:ea typeface="微软雅黑" pitchFamily="34" charset="-122"/>
                <a:cs typeface="Times New Roman" pitchFamily="18" charset="0"/>
              </a:rPr>
              <a:t>P</a:t>
            </a:r>
            <a:r>
              <a:rPr lang="en-US" altLang="zh-CN" sz="2400" i="1" baseline="-25000" dirty="0" err="1">
                <a:latin typeface="Times New Roman" pitchFamily="18" charset="0"/>
                <a:ea typeface="微软雅黑" pitchFamily="34" charset="-122"/>
                <a:cs typeface="Times New Roman" pitchFamily="18" charset="0"/>
              </a:rPr>
              <a:t>n</a:t>
            </a:r>
            <a:r>
              <a:rPr lang="en-US" altLang="zh-CN" sz="2400" dirty="0">
                <a:latin typeface="Times New Roman" pitchFamily="18" charset="0"/>
                <a:ea typeface="微软雅黑" pitchFamily="34" charset="-122"/>
                <a:cs typeface="Times New Roman" pitchFamily="18" charset="0"/>
              </a:rPr>
              <a:t>   </a:t>
            </a:r>
            <a:endParaRPr lang="zh-CN" altLang="en-US" sz="2400" dirty="0">
              <a:latin typeface="Times New Roman" pitchFamily="18" charset="0"/>
              <a:ea typeface="微软雅黑" pitchFamily="34" charset="-122"/>
              <a:cs typeface="Times New Roman" pitchFamily="18" charset="0"/>
            </a:endParaRPr>
          </a:p>
        </p:txBody>
      </p:sp>
      <p:sp>
        <p:nvSpPr>
          <p:cNvPr id="13" name="文本框 21505"/>
          <p:cNvSpPr txBox="1">
            <a:spLocks noChangeArrowheads="1"/>
          </p:cNvSpPr>
          <p:nvPr/>
        </p:nvSpPr>
        <p:spPr bwMode="auto">
          <a:xfrm>
            <a:off x="357303" y="2155740"/>
            <a:ext cx="2381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chemeClr val="bg1"/>
              </a:buClr>
            </a:pPr>
            <a:r>
              <a:rPr lang="zh-CN" altLang="en-US" sz="2400" dirty="0">
                <a:solidFill>
                  <a:schemeClr val="tx1"/>
                </a:solidFill>
                <a:latin typeface="微软雅黑" pitchFamily="34" charset="-122"/>
                <a:ea typeface="微软雅黑" pitchFamily="34" charset="-122"/>
              </a:rPr>
              <a:t>根据式：</a:t>
            </a:r>
            <a:r>
              <a:rPr lang="en-US" altLang="zh-CN" sz="2400" i="1" dirty="0">
                <a:solidFill>
                  <a:schemeClr val="tx1"/>
                </a:solidFill>
                <a:latin typeface="Times New Roman" pitchFamily="18" charset="0"/>
                <a:ea typeface="微软雅黑" pitchFamily="34" charset="-122"/>
                <a:cs typeface="Times New Roman" pitchFamily="18" charset="0"/>
                <a:sym typeface="微软雅黑" pitchFamily="34" charset="-122"/>
              </a:rPr>
              <a:t>P=UI</a:t>
            </a:r>
          </a:p>
        </p:txBody>
      </p:sp>
      <p:sp>
        <p:nvSpPr>
          <p:cNvPr id="14" name="矩形 13"/>
          <p:cNvSpPr/>
          <p:nvPr/>
        </p:nvSpPr>
        <p:spPr>
          <a:xfrm>
            <a:off x="2835272" y="2163179"/>
            <a:ext cx="4572000" cy="461665"/>
          </a:xfrm>
          <a:prstGeom prst="rect">
            <a:avLst/>
          </a:prstGeom>
        </p:spPr>
        <p:txBody>
          <a:bodyPr>
            <a:spAutoFit/>
          </a:bodyPr>
          <a:lstStyle/>
          <a:p>
            <a:pPr>
              <a:spcBef>
                <a:spcPct val="50000"/>
              </a:spcBef>
            </a:pPr>
            <a:r>
              <a:rPr lang="en-US" altLang="zh-CN" sz="2400" i="1" dirty="0">
                <a:solidFill>
                  <a:schemeClr val="tx1"/>
                </a:solidFill>
                <a:latin typeface="Times New Roman" pitchFamily="18" charset="0"/>
                <a:ea typeface="微软雅黑" pitchFamily="34" charset="-122"/>
                <a:cs typeface="Times New Roman" pitchFamily="18" charset="0"/>
              </a:rPr>
              <a:t>P</a:t>
            </a:r>
            <a:r>
              <a:rPr lang="zh-CN" altLang="en-US" sz="2400" i="1" baseline="-25000" dirty="0">
                <a:solidFill>
                  <a:schemeClr val="tx1"/>
                </a:solidFill>
                <a:latin typeface="Times New Roman" pitchFamily="18" charset="0"/>
                <a:ea typeface="微软雅黑" pitchFamily="34" charset="-122"/>
                <a:cs typeface="Times New Roman" pitchFamily="18" charset="0"/>
              </a:rPr>
              <a:t>总</a:t>
            </a:r>
            <a:r>
              <a:rPr lang="en-US" altLang="zh-CN" sz="2400" i="1" dirty="0" smtClean="0">
                <a:solidFill>
                  <a:schemeClr val="tx1"/>
                </a:solidFill>
                <a:latin typeface="Times New Roman" pitchFamily="18" charset="0"/>
                <a:ea typeface="微软雅黑" pitchFamily="34" charset="-122"/>
                <a:cs typeface="Times New Roman" pitchFamily="18" charset="0"/>
              </a:rPr>
              <a:t>=U</a:t>
            </a:r>
            <a:r>
              <a:rPr lang="zh-CN" altLang="en-US" sz="2400" i="1" dirty="0" smtClean="0">
                <a:solidFill>
                  <a:schemeClr val="tx1"/>
                </a:solidFill>
                <a:latin typeface="Times New Roman" pitchFamily="18" charset="0"/>
                <a:ea typeface="微软雅黑" pitchFamily="34" charset="-122"/>
                <a:cs typeface="Times New Roman" pitchFamily="18" charset="0"/>
              </a:rPr>
              <a:t>（</a:t>
            </a:r>
            <a:r>
              <a:rPr lang="en-US" altLang="zh-CN" sz="2400" i="1" dirty="0">
                <a:solidFill>
                  <a:schemeClr val="tx1"/>
                </a:solidFill>
                <a:latin typeface="Times New Roman" pitchFamily="18" charset="0"/>
                <a:ea typeface="微软雅黑" pitchFamily="34" charset="-122"/>
                <a:cs typeface="Times New Roman" pitchFamily="18" charset="0"/>
              </a:rPr>
              <a:t>I</a:t>
            </a:r>
            <a:r>
              <a:rPr lang="en-US" altLang="zh-CN" sz="2400" i="1" baseline="-25000" dirty="0">
                <a:solidFill>
                  <a:schemeClr val="tx1"/>
                </a:solidFill>
                <a:latin typeface="Times New Roman" pitchFamily="18" charset="0"/>
                <a:ea typeface="微软雅黑" pitchFamily="34" charset="-122"/>
                <a:cs typeface="Times New Roman" pitchFamily="18" charset="0"/>
              </a:rPr>
              <a:t>1</a:t>
            </a:r>
            <a:r>
              <a:rPr lang="zh-CN" altLang="en-US" sz="2400" i="1" dirty="0">
                <a:solidFill>
                  <a:schemeClr val="tx1"/>
                </a:solidFill>
                <a:latin typeface="Times New Roman" pitchFamily="18" charset="0"/>
                <a:ea typeface="微软雅黑" pitchFamily="34" charset="-122"/>
                <a:cs typeface="Times New Roman" pitchFamily="18" charset="0"/>
              </a:rPr>
              <a:t>＋</a:t>
            </a:r>
            <a:r>
              <a:rPr lang="en-US" altLang="zh-CN" sz="2400" i="1" dirty="0">
                <a:solidFill>
                  <a:schemeClr val="tx1"/>
                </a:solidFill>
                <a:latin typeface="Times New Roman" pitchFamily="18" charset="0"/>
                <a:ea typeface="微软雅黑" pitchFamily="34" charset="-122"/>
                <a:cs typeface="Times New Roman" pitchFamily="18" charset="0"/>
              </a:rPr>
              <a:t>I</a:t>
            </a:r>
            <a:r>
              <a:rPr lang="en-US" altLang="zh-CN" sz="2400" i="1" baseline="-25000" dirty="0">
                <a:solidFill>
                  <a:schemeClr val="tx1"/>
                </a:solidFill>
                <a:latin typeface="Times New Roman" pitchFamily="18" charset="0"/>
                <a:ea typeface="微软雅黑" pitchFamily="34" charset="-122"/>
                <a:cs typeface="Times New Roman" pitchFamily="18" charset="0"/>
              </a:rPr>
              <a:t>2 </a:t>
            </a:r>
            <a:r>
              <a:rPr lang="zh-CN" altLang="en-US" sz="2400" i="1" dirty="0">
                <a:solidFill>
                  <a:schemeClr val="tx1"/>
                </a:solidFill>
                <a:latin typeface="Times New Roman" pitchFamily="18" charset="0"/>
                <a:ea typeface="微软雅黑" pitchFamily="34" charset="-122"/>
                <a:cs typeface="Times New Roman" pitchFamily="18" charset="0"/>
              </a:rPr>
              <a:t>＋</a:t>
            </a:r>
            <a:r>
              <a:rPr lang="en-US" altLang="zh-CN" sz="2400" i="1" dirty="0">
                <a:solidFill>
                  <a:schemeClr val="tx1"/>
                </a:solidFill>
                <a:latin typeface="Times New Roman" pitchFamily="18" charset="0"/>
                <a:ea typeface="微软雅黑" pitchFamily="34" charset="-122"/>
                <a:cs typeface="Times New Roman" pitchFamily="18" charset="0"/>
              </a:rPr>
              <a:t>I</a:t>
            </a:r>
            <a:r>
              <a:rPr lang="en-US" altLang="zh-CN" sz="2400" i="1" baseline="-25000" dirty="0">
                <a:solidFill>
                  <a:schemeClr val="tx1"/>
                </a:solidFill>
                <a:latin typeface="Times New Roman" pitchFamily="18" charset="0"/>
                <a:ea typeface="微软雅黑" pitchFamily="34" charset="-122"/>
                <a:cs typeface="Times New Roman" pitchFamily="18" charset="0"/>
              </a:rPr>
              <a:t>3</a:t>
            </a:r>
            <a:r>
              <a:rPr lang="en-US" altLang="zh-CN" sz="2400" i="1" dirty="0">
                <a:solidFill>
                  <a:schemeClr val="tx1"/>
                </a:solidFill>
                <a:latin typeface="Times New Roman" pitchFamily="18" charset="0"/>
                <a:ea typeface="微软雅黑" pitchFamily="34" charset="-122"/>
                <a:cs typeface="Times New Roman" pitchFamily="18" charset="0"/>
              </a:rPr>
              <a:t>+……</a:t>
            </a:r>
            <a:r>
              <a:rPr lang="zh-CN" altLang="en-US" sz="2400" i="1" dirty="0">
                <a:solidFill>
                  <a:schemeClr val="tx1"/>
                </a:solidFill>
                <a:latin typeface="Times New Roman" pitchFamily="18" charset="0"/>
                <a:ea typeface="微软雅黑" pitchFamily="34" charset="-122"/>
                <a:cs typeface="Times New Roman" pitchFamily="18" charset="0"/>
              </a:rPr>
              <a:t>）</a:t>
            </a:r>
            <a:r>
              <a:rPr lang="en-US" altLang="zh-CN" sz="2400" i="1" dirty="0">
                <a:solidFill>
                  <a:schemeClr val="tx1"/>
                </a:solidFill>
                <a:latin typeface="Times New Roman" pitchFamily="18" charset="0"/>
                <a:ea typeface="微软雅黑" pitchFamily="34" charset="-122"/>
                <a:cs typeface="Times New Roman" pitchFamily="18" charset="0"/>
              </a:rPr>
              <a:t>=UI</a:t>
            </a:r>
            <a:r>
              <a:rPr lang="zh-CN" altLang="en-US" sz="2400" i="1" baseline="-25000" dirty="0">
                <a:solidFill>
                  <a:schemeClr val="tx1"/>
                </a:solidFill>
                <a:latin typeface="Times New Roman" pitchFamily="18" charset="0"/>
                <a:ea typeface="微软雅黑" pitchFamily="34" charset="-122"/>
                <a:cs typeface="Times New Roman" pitchFamily="18" charset="0"/>
              </a:rPr>
              <a:t>总</a:t>
            </a:r>
          </a:p>
        </p:txBody>
      </p:sp>
      <p:sp>
        <p:nvSpPr>
          <p:cNvPr id="18" name="Text Box 5"/>
          <p:cNvSpPr txBox="1">
            <a:spLocks noChangeArrowheads="1"/>
          </p:cNvSpPr>
          <p:nvPr/>
        </p:nvSpPr>
        <p:spPr bwMode="auto">
          <a:xfrm>
            <a:off x="323666" y="3501199"/>
            <a:ext cx="85693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smtClean="0">
                <a:latin typeface="微软雅黑" pitchFamily="34" charset="-122"/>
                <a:ea typeface="微软雅黑" pitchFamily="34" charset="-122"/>
              </a:rPr>
              <a:t>因</a:t>
            </a:r>
            <a:r>
              <a:rPr lang="zh-CN" altLang="en-US" sz="2400" dirty="0">
                <a:latin typeface="微软雅黑" pitchFamily="34" charset="-122"/>
                <a:ea typeface="微软雅黑" pitchFamily="34" charset="-122"/>
              </a:rPr>
              <a:t>家庭电路中的</a:t>
            </a:r>
            <a:r>
              <a:rPr lang="zh-CN" altLang="en-US" sz="2400" dirty="0" smtClean="0">
                <a:latin typeface="微软雅黑" pitchFamily="34" charset="-122"/>
                <a:ea typeface="微软雅黑" pitchFamily="34" charset="-122"/>
              </a:rPr>
              <a:t>电压</a:t>
            </a:r>
            <a:r>
              <a:rPr lang="en-US" altLang="zh-CN" sz="2400" i="1" dirty="0">
                <a:solidFill>
                  <a:schemeClr val="tx1"/>
                </a:solidFill>
                <a:latin typeface="Times New Roman" pitchFamily="18" charset="0"/>
                <a:ea typeface="微软雅黑" pitchFamily="34" charset="-122"/>
                <a:cs typeface="Times New Roman" pitchFamily="18" charset="0"/>
              </a:rPr>
              <a:t>U</a:t>
            </a:r>
            <a:r>
              <a:rPr lang="en-US" altLang="zh-CN" sz="2400" dirty="0">
                <a:solidFill>
                  <a:schemeClr val="tx1"/>
                </a:solidFill>
                <a:latin typeface="微软雅黑" pitchFamily="34" charset="-122"/>
                <a:ea typeface="微软雅黑" pitchFamily="34" charset="-122"/>
              </a:rPr>
              <a:t> =220V</a:t>
            </a:r>
            <a:r>
              <a:rPr lang="zh-CN" altLang="en-US" sz="2400" dirty="0" smtClean="0">
                <a:latin typeface="微软雅黑" pitchFamily="34" charset="-122"/>
                <a:ea typeface="微软雅黑" pitchFamily="34" charset="-122"/>
              </a:rPr>
              <a:t>是</a:t>
            </a:r>
            <a:r>
              <a:rPr lang="zh-CN" altLang="en-US" sz="2400" dirty="0">
                <a:latin typeface="微软雅黑" pitchFamily="34" charset="-122"/>
                <a:ea typeface="微软雅黑" pitchFamily="34" charset="-122"/>
              </a:rPr>
              <a:t>一定的</a:t>
            </a:r>
            <a:r>
              <a:rPr lang="zh-CN" altLang="en-US" sz="2400" dirty="0" smtClean="0">
                <a:latin typeface="微软雅黑" pitchFamily="34" charset="-122"/>
                <a:ea typeface="微软雅黑" pitchFamily="34" charset="-122"/>
              </a:rPr>
              <a:t>，</a:t>
            </a:r>
            <a:r>
              <a:rPr lang="en-US" altLang="zh-CN" sz="2400" i="1" dirty="0" smtClean="0">
                <a:solidFill>
                  <a:srgbClr val="FF0000"/>
                </a:solidFill>
                <a:latin typeface="Times New Roman" pitchFamily="18" charset="0"/>
                <a:ea typeface="微软雅黑" pitchFamily="34" charset="-122"/>
                <a:cs typeface="Times New Roman" pitchFamily="18" charset="0"/>
              </a:rPr>
              <a:t>P</a:t>
            </a:r>
            <a:r>
              <a:rPr lang="zh-CN" altLang="en-US" sz="2400" baseline="-25000" dirty="0">
                <a:solidFill>
                  <a:srgbClr val="FF0000"/>
                </a:solidFill>
                <a:latin typeface="Times New Roman" pitchFamily="18" charset="0"/>
                <a:ea typeface="微软雅黑" pitchFamily="34" charset="-122"/>
                <a:cs typeface="Times New Roman" pitchFamily="18" charset="0"/>
              </a:rPr>
              <a:t>总</a:t>
            </a:r>
            <a:r>
              <a:rPr lang="zh-CN" altLang="en-US" sz="2400" dirty="0">
                <a:solidFill>
                  <a:srgbClr val="FF0000"/>
                </a:solidFill>
                <a:latin typeface="微软雅黑" pitchFamily="34" charset="-122"/>
                <a:ea typeface="微软雅黑" pitchFamily="34" charset="-122"/>
              </a:rPr>
              <a:t>越大，则 </a:t>
            </a:r>
            <a:r>
              <a:rPr lang="en-US" altLang="zh-CN" sz="2400" i="1" dirty="0">
                <a:solidFill>
                  <a:srgbClr val="FF0000"/>
                </a:solidFill>
                <a:latin typeface="Times New Roman" pitchFamily="18" charset="0"/>
                <a:ea typeface="微软雅黑" pitchFamily="34" charset="-122"/>
                <a:cs typeface="Times New Roman" pitchFamily="18" charset="0"/>
              </a:rPr>
              <a:t>I</a:t>
            </a:r>
            <a:r>
              <a:rPr lang="zh-CN" altLang="en-US" sz="2400" baseline="-25000" dirty="0">
                <a:solidFill>
                  <a:srgbClr val="FF0000"/>
                </a:solidFill>
                <a:latin typeface="Times New Roman" pitchFamily="18" charset="0"/>
                <a:ea typeface="微软雅黑" pitchFamily="34" charset="-122"/>
                <a:cs typeface="Times New Roman" pitchFamily="18" charset="0"/>
              </a:rPr>
              <a:t>总</a:t>
            </a:r>
            <a:r>
              <a:rPr lang="zh-CN" altLang="en-US" sz="2400" dirty="0">
                <a:solidFill>
                  <a:srgbClr val="FF0000"/>
                </a:solidFill>
                <a:latin typeface="微软雅黑" pitchFamily="34" charset="-122"/>
                <a:ea typeface="微软雅黑" pitchFamily="34" charset="-122"/>
              </a:rPr>
              <a:t>越大。</a:t>
            </a:r>
          </a:p>
        </p:txBody>
      </p:sp>
      <p:sp>
        <p:nvSpPr>
          <p:cNvPr id="19" name="矩形 18"/>
          <p:cNvSpPr>
            <a:spLocks noChangeArrowheads="1"/>
          </p:cNvSpPr>
          <p:nvPr/>
        </p:nvSpPr>
        <p:spPr bwMode="auto">
          <a:xfrm>
            <a:off x="366414" y="4029063"/>
            <a:ext cx="782295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dirty="0">
                <a:solidFill>
                  <a:srgbClr val="CC0000"/>
                </a:solidFill>
                <a:latin typeface="微软雅黑" pitchFamily="34" charset="-122"/>
                <a:ea typeface="微软雅黑" pitchFamily="34" charset="-122"/>
              </a:rPr>
              <a:t>用电器的总功率过大</a:t>
            </a:r>
            <a:r>
              <a:rPr lang="zh-CN" altLang="en-US" sz="2400" dirty="0">
                <a:latin typeface="微软雅黑" pitchFamily="34" charset="-122"/>
                <a:ea typeface="微软雅黑" pitchFamily="34" charset="-122"/>
              </a:rPr>
              <a:t>是</a:t>
            </a:r>
            <a:r>
              <a:rPr lang="zh-CN" altLang="en-US" sz="2400" dirty="0">
                <a:solidFill>
                  <a:srgbClr val="000000"/>
                </a:solidFill>
                <a:latin typeface="微软雅黑" pitchFamily="34" charset="-122"/>
                <a:ea typeface="微软雅黑" pitchFamily="34" charset="-122"/>
              </a:rPr>
              <a:t>家庭电路中电流过大的原因之一</a:t>
            </a:r>
            <a:r>
              <a:rPr lang="zh-CN" altLang="en-US" sz="2400" dirty="0">
                <a:latin typeface="微软雅黑" pitchFamily="34" charset="-122"/>
                <a:ea typeface="微软雅黑" pitchFamily="34" charset="-122"/>
              </a:rPr>
              <a:t>。</a:t>
            </a:r>
          </a:p>
        </p:txBody>
      </p:sp>
      <p:grpSp>
        <p:nvGrpSpPr>
          <p:cNvPr id="22" name="组合 21"/>
          <p:cNvGrpSpPr/>
          <p:nvPr/>
        </p:nvGrpSpPr>
        <p:grpSpPr>
          <a:xfrm>
            <a:off x="2768069" y="2794610"/>
            <a:ext cx="1729846" cy="688252"/>
            <a:chOff x="2768069" y="2812947"/>
            <a:chExt cx="1729846" cy="688252"/>
          </a:xfrm>
        </p:grpSpPr>
        <p:sp>
          <p:nvSpPr>
            <p:cNvPr id="15" name="文本框 21507"/>
            <p:cNvSpPr txBox="1">
              <a:spLocks noChangeArrowheads="1"/>
            </p:cNvSpPr>
            <p:nvPr/>
          </p:nvSpPr>
          <p:spPr bwMode="auto">
            <a:xfrm>
              <a:off x="2768069" y="2907904"/>
              <a:ext cx="12092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chemeClr val="bg1"/>
                </a:buClr>
              </a:pPr>
              <a:r>
                <a:rPr lang="zh-CN" altLang="en-US" sz="2400" dirty="0" smtClean="0">
                  <a:latin typeface="微软雅黑" pitchFamily="34" charset="-122"/>
                  <a:ea typeface="微软雅黑" pitchFamily="34" charset="-122"/>
                </a:rPr>
                <a:t>得到：</a:t>
              </a:r>
              <a:endParaRPr lang="en-US" altLang="zh-CN" sz="2400" dirty="0">
                <a:solidFill>
                  <a:srgbClr val="0070C0"/>
                </a:solidFill>
                <a:latin typeface="微软雅黑" pitchFamily="34" charset="-122"/>
                <a:ea typeface="微软雅黑" pitchFamily="34" charset="-122"/>
                <a:sym typeface="微软雅黑" pitchFamily="34" charset="-122"/>
              </a:endParaRPr>
            </a:p>
          </p:txBody>
        </p:sp>
        <p:graphicFrame>
          <p:nvGraphicFramePr>
            <p:cNvPr id="20" name="对象 19"/>
            <p:cNvGraphicFramePr>
              <a:graphicFrameLocks noChangeAspect="1"/>
            </p:cNvGraphicFramePr>
            <p:nvPr>
              <p:extLst>
                <p:ext uri="{D42A27DB-BD31-4B8C-83A1-F6EECF244321}">
                  <p14:modId xmlns:p14="http://schemas.microsoft.com/office/powerpoint/2010/main" val="2765468741"/>
                </p:ext>
              </p:extLst>
            </p:nvPr>
          </p:nvGraphicFramePr>
          <p:xfrm>
            <a:off x="3682998" y="2812947"/>
            <a:ext cx="814917" cy="688252"/>
          </p:xfrm>
          <a:graphic>
            <a:graphicData uri="http://schemas.openxmlformats.org/presentationml/2006/ole">
              <mc:AlternateContent xmlns:mc="http://schemas.openxmlformats.org/markup-compatibility/2006">
                <mc:Choice xmlns:v="urn:schemas-microsoft-com:vml" Requires="v">
                  <p:oleObj spid="_x0000_s32804" name="Equation" r:id="rId3" imgW="660240" imgH="419040" progId="Equation.DSMT4">
                    <p:embed/>
                  </p:oleObj>
                </mc:Choice>
                <mc:Fallback>
                  <p:oleObj name="Equation" r:id="rId3" imgW="660240" imgH="419040" progId="Equation.DSMT4">
                    <p:embed/>
                    <p:pic>
                      <p:nvPicPr>
                        <p:cNvPr id="0"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2998" y="2812947"/>
                          <a:ext cx="814917" cy="688252"/>
                        </a:xfrm>
                        <a:prstGeom prst="rect">
                          <a:avLst/>
                        </a:prstGeom>
                        <a:noFill/>
                        <a:ln>
                          <a:noFill/>
                        </a:ln>
                      </p:spPr>
                    </p:pic>
                  </p:oleObj>
                </mc:Fallback>
              </mc:AlternateContent>
            </a:graphicData>
          </a:graphic>
        </p:graphicFrame>
      </p:grpSp>
    </p:spTree>
    <p:extLst>
      <p:ext uri="{BB962C8B-B14F-4D97-AF65-F5344CB8AC3E}">
        <p14:creationId xmlns:p14="http://schemas.microsoft.com/office/powerpoint/2010/main" val="29947923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ircle(in)">
                                      <p:cBhvr>
                                        <p:cTn id="20" dur="20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20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ircle(in)">
                                      <p:cBhvr>
                                        <p:cTn id="30" dur="2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5075" y="339636"/>
            <a:ext cx="8066815" cy="2308324"/>
          </a:xfrm>
          <a:prstGeom prst="rect">
            <a:avLst/>
          </a:prstGeom>
        </p:spPr>
        <p:txBody>
          <a:bodyPr wrap="square">
            <a:spAutoFit/>
          </a:bodyPr>
          <a:lstStyle/>
          <a:p>
            <a:pPr algn="l">
              <a:lnSpc>
                <a:spcPct val="150000"/>
              </a:lnSpc>
            </a:pPr>
            <a:r>
              <a:rPr lang="zh-CN" altLang="en-US" sz="2400" dirty="0">
                <a:solidFill>
                  <a:srgbClr val="FF0000"/>
                </a:solidFill>
                <a:latin typeface="微软雅黑" pitchFamily="34" charset="-122"/>
                <a:ea typeface="微软雅黑" pitchFamily="34" charset="-122"/>
              </a:rPr>
              <a:t>电流过大</a:t>
            </a:r>
            <a:r>
              <a:rPr lang="zh-CN" altLang="en-US" sz="2400" dirty="0" smtClean="0">
                <a:solidFill>
                  <a:srgbClr val="FF0000"/>
                </a:solidFill>
                <a:latin typeface="微软雅黑" pitchFamily="34" charset="-122"/>
                <a:ea typeface="微软雅黑" pitchFamily="34" charset="-122"/>
              </a:rPr>
              <a:t>的危害：</a:t>
            </a:r>
            <a:r>
              <a:rPr lang="zh-CN" altLang="zh-CN" sz="2400" dirty="0" smtClean="0">
                <a:latin typeface="微软雅黑" pitchFamily="34" charset="-122"/>
                <a:ea typeface="微软雅黑" pitchFamily="34" charset="-122"/>
              </a:rPr>
              <a:t>当</a:t>
            </a:r>
            <a:r>
              <a:rPr lang="zh-CN" altLang="zh-CN" sz="2400" dirty="0">
                <a:latin typeface="微软雅黑" pitchFamily="34" charset="-122"/>
                <a:ea typeface="微软雅黑" pitchFamily="34" charset="-122"/>
              </a:rPr>
              <a:t>电路</a:t>
            </a:r>
            <a:r>
              <a:rPr lang="zh-CN" altLang="zh-CN" sz="2400" dirty="0" smtClean="0">
                <a:latin typeface="微软雅黑" pitchFamily="34" charset="-122"/>
                <a:ea typeface="微软雅黑" pitchFamily="34" charset="-122"/>
              </a:rPr>
              <a:t>中</a:t>
            </a:r>
            <a:r>
              <a:rPr lang="zh-CN" altLang="en-US" sz="2400" dirty="0" smtClean="0">
                <a:latin typeface="微软雅黑" pitchFamily="34" charset="-122"/>
                <a:ea typeface="微软雅黑" pitchFamily="34" charset="-122"/>
              </a:rPr>
              <a:t>同时工作的</a:t>
            </a:r>
            <a:r>
              <a:rPr lang="zh-CN" altLang="zh-CN" sz="2400" dirty="0" smtClean="0">
                <a:latin typeface="微软雅黑" pitchFamily="34" charset="-122"/>
                <a:ea typeface="微软雅黑" pitchFamily="34" charset="-122"/>
              </a:rPr>
              <a:t>用</a:t>
            </a:r>
            <a:r>
              <a:rPr lang="zh-CN" altLang="zh-CN" sz="2400" dirty="0">
                <a:latin typeface="微软雅黑" pitchFamily="34" charset="-122"/>
                <a:ea typeface="微软雅黑" pitchFamily="34" charset="-122"/>
              </a:rPr>
              <a:t>电器增多或接入大功率用电器</a:t>
            </a:r>
            <a:r>
              <a:rPr lang="zh-CN" altLang="zh-CN" sz="2400" dirty="0" smtClean="0">
                <a:latin typeface="微软雅黑" pitchFamily="34" charset="-122"/>
                <a:ea typeface="微软雅黑" pitchFamily="34" charset="-122"/>
              </a:rPr>
              <a:t>时</a:t>
            </a:r>
            <a:r>
              <a:rPr lang="zh-CN" altLang="en-US"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总</a:t>
            </a:r>
            <a:r>
              <a:rPr lang="zh-CN" altLang="zh-CN" sz="2400" dirty="0">
                <a:latin typeface="微软雅黑" pitchFamily="34" charset="-122"/>
                <a:ea typeface="微软雅黑" pitchFamily="34" charset="-122"/>
              </a:rPr>
              <a:t>功率</a:t>
            </a:r>
            <a:r>
              <a:rPr lang="zh-CN" altLang="zh-CN" sz="2400" dirty="0" smtClean="0">
                <a:latin typeface="微软雅黑" pitchFamily="34" charset="-122"/>
                <a:ea typeface="微软雅黑" pitchFamily="34" charset="-122"/>
              </a:rPr>
              <a:t>增大</a:t>
            </a:r>
            <a:r>
              <a:rPr lang="en-US" altLang="zh-CN" sz="2400" dirty="0" smtClean="0">
                <a:latin typeface="微软雅黑" pitchFamily="34" charset="-122"/>
                <a:ea typeface="微软雅黑" pitchFamily="34" charset="-122"/>
              </a:rPr>
              <a:t>,</a:t>
            </a:r>
            <a:r>
              <a:rPr lang="zh-CN" altLang="zh-CN" sz="2400" dirty="0">
                <a:latin typeface="微软雅黑" pitchFamily="34" charset="-122"/>
                <a:ea typeface="微软雅黑" pitchFamily="34" charset="-122"/>
              </a:rPr>
              <a:t>电路中的电流也增大</a:t>
            </a:r>
            <a:r>
              <a:rPr lang="en-US" altLang="zh-CN" sz="2400" i="1" dirty="0">
                <a:latin typeface="微软雅黑" pitchFamily="34" charset="-122"/>
                <a:ea typeface="微软雅黑" pitchFamily="34" charset="-122"/>
              </a:rPr>
              <a:t>.</a:t>
            </a:r>
            <a:r>
              <a:rPr lang="zh-CN" altLang="zh-CN" sz="2400" dirty="0">
                <a:latin typeface="微软雅黑" pitchFamily="34" charset="-122"/>
                <a:ea typeface="微软雅黑" pitchFamily="34" charset="-122"/>
              </a:rPr>
              <a:t>根据焦耳定律</a:t>
            </a:r>
            <a:r>
              <a:rPr lang="en-US" altLang="zh-CN" sz="2400" i="1" dirty="0">
                <a:latin typeface="微软雅黑" pitchFamily="34" charset="-122"/>
                <a:ea typeface="微软雅黑" pitchFamily="34" charset="-122"/>
              </a:rPr>
              <a:t>Q</a:t>
            </a:r>
            <a:r>
              <a:rPr lang="en-US" altLang="zh-CN" sz="2400"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I</a:t>
            </a:r>
            <a:r>
              <a:rPr lang="en-US" altLang="zh-CN" sz="2400" baseline="30000" dirty="0">
                <a:latin typeface="微软雅黑" pitchFamily="34" charset="-122"/>
                <a:ea typeface="微软雅黑" pitchFamily="34" charset="-122"/>
              </a:rPr>
              <a:t>2</a:t>
            </a:r>
            <a:r>
              <a:rPr lang="en-US" altLang="zh-CN" sz="2400" i="1" dirty="0">
                <a:latin typeface="微软雅黑" pitchFamily="34" charset="-122"/>
                <a:ea typeface="微软雅黑" pitchFamily="34" charset="-122"/>
              </a:rPr>
              <a:t>Rt</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导线电阻不变</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电流增大</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电流在导线上放出的热量会增多</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使导线温度迅速升高</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容易引起火灾</a:t>
            </a:r>
            <a:r>
              <a:rPr lang="en-US" altLang="zh-CN" sz="2400" i="1" dirty="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pic>
        <p:nvPicPr>
          <p:cNvPr id="33794" name="Picture 2" descr="G:\初中物理资源（2019-10）\人教九年级教参图片\9192\jpg\11204005.jpg"/>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5569" y="2819399"/>
            <a:ext cx="2400698" cy="1422402"/>
          </a:xfrm>
          <a:prstGeom prst="rect">
            <a:avLst/>
          </a:prstGeom>
          <a:noFill/>
          <a:effectLst>
            <a:outerShdw blurRad="444500" dist="50800" dir="5400000" algn="ctr" rotWithShape="0">
              <a:srgbClr val="000000">
                <a:alpha val="20000"/>
              </a:srgbClr>
            </a:outerShdw>
          </a:effectLst>
          <a:extLst>
            <a:ext uri="{909E8E84-426E-40DD-AFC4-6F175D3DCCD1}">
              <a14:hiddenFill xmlns:a14="http://schemas.microsoft.com/office/drawing/2010/main">
                <a:solidFill>
                  <a:srgbClr val="FFFFFF"/>
                </a:solidFill>
              </a14:hiddenFill>
            </a:ext>
          </a:extLst>
        </p:spPr>
      </p:pic>
      <p:pic>
        <p:nvPicPr>
          <p:cNvPr id="5" name="图片 2" descr="t01171fd7aef0c173f7"/>
          <p:cNvPicPr preferRelativeResize="0">
            <a:picLocks noChangeArrowheads="1"/>
          </p:cNvPicPr>
          <p:nvPr/>
        </p:nvPicPr>
        <p:blipFill>
          <a:blip r:embed="rId3">
            <a:extLst>
              <a:ext uri="{28A0092B-C50C-407E-A947-70E740481C1C}">
                <a14:useLocalDpi xmlns:a14="http://schemas.microsoft.com/office/drawing/2010/main" val="0"/>
              </a:ext>
            </a:extLst>
          </a:blip>
          <a:srcRect l="8380" r="23991"/>
          <a:stretch>
            <a:fillRect/>
          </a:stretch>
        </p:blipFill>
        <p:spPr bwMode="auto">
          <a:xfrm>
            <a:off x="2929897" y="2819399"/>
            <a:ext cx="1800000" cy="1440000"/>
          </a:xfrm>
          <a:prstGeom prst="rect">
            <a:avLst/>
          </a:prstGeom>
          <a:noFill/>
          <a:ln>
            <a:noFill/>
          </a:ln>
          <a:effectLst>
            <a:outerShdw blurRad="495300" dist="50800" dir="5400000" algn="ctr" rotWithShape="0">
              <a:srgbClr val="000000">
                <a:alpha val="4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 descr="t01446538167d201bfb"/>
          <p:cNvPicPr preferRelativeResize="0">
            <a:picLocks noChangeArrowheads="1"/>
          </p:cNvPicPr>
          <p:nvPr/>
        </p:nvPicPr>
        <p:blipFill>
          <a:blip r:embed="rId4">
            <a:extLst>
              <a:ext uri="{28A0092B-C50C-407E-A947-70E740481C1C}">
                <a14:useLocalDpi xmlns:a14="http://schemas.microsoft.com/office/drawing/2010/main" val="0"/>
              </a:ext>
            </a:extLst>
          </a:blip>
          <a:srcRect l="27730" t="16954" r="22668" b="26370"/>
          <a:stretch>
            <a:fillRect/>
          </a:stretch>
        </p:blipFill>
        <p:spPr bwMode="auto">
          <a:xfrm>
            <a:off x="4855721" y="2801801"/>
            <a:ext cx="1800000" cy="1440000"/>
          </a:xfrm>
          <a:prstGeom prst="rect">
            <a:avLst/>
          </a:prstGeom>
          <a:noFill/>
          <a:ln>
            <a:noFill/>
          </a:ln>
          <a:effectLst>
            <a:outerShdw blurRad="495300" dist="50800" dir="5400000" algn="ctr" rotWithShape="0">
              <a:srgbClr val="000000">
                <a:alpha val="4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 descr="t01869c297034bb81ab"/>
          <p:cNvPicPr preferRelativeResize="0">
            <a:picLocks noChangeArrowheads="1"/>
          </p:cNvPicPr>
          <p:nvPr/>
        </p:nvPicPr>
        <p:blipFill rotWithShape="1">
          <a:blip r:embed="rId5">
            <a:extLst>
              <a:ext uri="{28A0092B-C50C-407E-A947-70E740481C1C}">
                <a14:useLocalDpi xmlns:a14="http://schemas.microsoft.com/office/drawing/2010/main" val="0"/>
              </a:ext>
            </a:extLst>
          </a:blip>
          <a:srcRect b="7987"/>
          <a:stretch/>
        </p:blipFill>
        <p:spPr bwMode="auto">
          <a:xfrm>
            <a:off x="6723454" y="2801801"/>
            <a:ext cx="1800000" cy="1440000"/>
          </a:xfrm>
          <a:prstGeom prst="rect">
            <a:avLst/>
          </a:prstGeom>
          <a:noFill/>
          <a:ln>
            <a:noFill/>
          </a:ln>
          <a:effectLst>
            <a:outerShdw blurRad="495300" dist="50800" dir="5400000" algn="ctr" rotWithShape="0">
              <a:srgbClr val="000000">
                <a:alpha val="4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781079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pic>
        <p:nvPicPr>
          <p:cNvPr id="34818" name="Picture 2" descr="G:\初中物理资源（2019-10）\人教九年级教参图片\9192\jpg\10904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1042" y="515706"/>
            <a:ext cx="2670473" cy="1637319"/>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90858" y="221250"/>
            <a:ext cx="1620333" cy="588916"/>
            <a:chOff x="189718" y="1523979"/>
            <a:chExt cx="1620333" cy="588916"/>
          </a:xfrm>
        </p:grpSpPr>
        <p:sp>
          <p:nvSpPr>
            <p:cNvPr id="6" name="Shape 108"/>
            <p:cNvSpPr/>
            <p:nvPr/>
          </p:nvSpPr>
          <p:spPr>
            <a:xfrm>
              <a:off x="189718" y="1523979"/>
              <a:ext cx="1620332" cy="588916"/>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7" name="Shape 112"/>
            <p:cNvSpPr/>
            <p:nvPr/>
          </p:nvSpPr>
          <p:spPr>
            <a:xfrm>
              <a:off x="199489" y="1587604"/>
              <a:ext cx="1610562"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观察思考</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8" name="矩形 7"/>
          <p:cNvSpPr/>
          <p:nvPr/>
        </p:nvSpPr>
        <p:spPr>
          <a:xfrm>
            <a:off x="1952075" y="284874"/>
            <a:ext cx="3877985" cy="461665"/>
          </a:xfrm>
          <a:prstGeom prst="rect">
            <a:avLst/>
          </a:prstGeom>
        </p:spPr>
        <p:txBody>
          <a:bodyPr wrap="none">
            <a:spAutoFit/>
          </a:bodyPr>
          <a:lstStyle/>
          <a:p>
            <a:r>
              <a:rPr lang="zh-CN" altLang="zh-CN" sz="2400" dirty="0" smtClean="0">
                <a:latin typeface="微软雅黑" pitchFamily="34" charset="-122"/>
                <a:ea typeface="微软雅黑" pitchFamily="34" charset="-122"/>
              </a:rPr>
              <a:t>看</a:t>
            </a:r>
            <a:r>
              <a:rPr lang="zh-CN" altLang="en-US" sz="2400" dirty="0" smtClean="0">
                <a:latin typeface="微软雅黑" pitchFamily="34" charset="-122"/>
                <a:ea typeface="微软雅黑" pitchFamily="34" charset="-122"/>
              </a:rPr>
              <a:t>图片中漫画，</a:t>
            </a:r>
            <a:r>
              <a:rPr lang="zh-CN" altLang="zh-CN" sz="2400" dirty="0" smtClean="0">
                <a:latin typeface="微软雅黑" pitchFamily="34" charset="-122"/>
                <a:ea typeface="微软雅黑" pitchFamily="34" charset="-122"/>
              </a:rPr>
              <a:t>说明</a:t>
            </a:r>
            <a:r>
              <a:rPr lang="zh-CN" altLang="zh-CN" sz="2400" dirty="0">
                <a:latin typeface="微软雅黑" pitchFamily="34" charset="-122"/>
                <a:ea typeface="微软雅黑" pitchFamily="34" charset="-122"/>
              </a:rPr>
              <a:t>什么？</a:t>
            </a:r>
            <a:endParaRPr lang="zh-CN" altLang="en-US" sz="2400" dirty="0">
              <a:latin typeface="微软雅黑" pitchFamily="34" charset="-122"/>
              <a:ea typeface="微软雅黑" pitchFamily="34" charset="-122"/>
            </a:endParaRPr>
          </a:p>
        </p:txBody>
      </p:sp>
      <p:sp>
        <p:nvSpPr>
          <p:cNvPr id="9" name="矩形 8"/>
          <p:cNvSpPr/>
          <p:nvPr/>
        </p:nvSpPr>
        <p:spPr>
          <a:xfrm>
            <a:off x="333946" y="810166"/>
            <a:ext cx="4185761" cy="1135054"/>
          </a:xfrm>
          <a:prstGeom prst="rect">
            <a:avLst/>
          </a:prstGeom>
        </p:spPr>
        <p:txBody>
          <a:bodyPr wrap="none">
            <a:spAutoFit/>
          </a:bodyPr>
          <a:lstStyle/>
          <a:p>
            <a:pPr algn="l">
              <a:lnSpc>
                <a:spcPct val="150000"/>
              </a:lnSpc>
            </a:pPr>
            <a:r>
              <a:rPr lang="zh-TW" altLang="zh-CN" sz="2400" dirty="0">
                <a:latin typeface="微软雅黑" pitchFamily="34" charset="-122"/>
                <a:ea typeface="微软雅黑" pitchFamily="34" charset="-122"/>
              </a:rPr>
              <a:t>①用电器</a:t>
            </a:r>
            <a:r>
              <a:rPr lang="zh-TW" altLang="zh-CN" sz="2400" dirty="0" smtClean="0">
                <a:latin typeface="微软雅黑" pitchFamily="34" charset="-122"/>
                <a:ea typeface="微软雅黑" pitchFamily="34" charset="-122"/>
              </a:rPr>
              <a:t>很多</a:t>
            </a:r>
            <a:r>
              <a:rPr lang="zh-CN" altLang="en-US" sz="2400" dirty="0" smtClean="0">
                <a:latin typeface="微软雅黑" pitchFamily="34" charset="-122"/>
                <a:ea typeface="微软雅黑" pitchFamily="34" charset="-122"/>
              </a:rPr>
              <a:t>，总功率很大</a:t>
            </a:r>
            <a:r>
              <a:rPr lang="zh-TW" altLang="zh-CN" sz="2400" dirty="0" smtClean="0">
                <a:latin typeface="微软雅黑" pitchFamily="34" charset="-122"/>
                <a:ea typeface="微软雅黑" pitchFamily="34" charset="-122"/>
              </a:rPr>
              <a:t>；</a:t>
            </a:r>
            <a:endParaRPr lang="en-US" altLang="zh-TW" sz="2400" dirty="0" smtClean="0">
              <a:latin typeface="微软雅黑" pitchFamily="34" charset="-122"/>
              <a:ea typeface="微软雅黑" pitchFamily="34" charset="-122"/>
            </a:endParaRPr>
          </a:p>
          <a:p>
            <a:pPr algn="l">
              <a:lnSpc>
                <a:spcPct val="150000"/>
              </a:lnSpc>
            </a:pPr>
            <a:r>
              <a:rPr lang="zh-TW" altLang="zh-CN" sz="2400" dirty="0" smtClean="0">
                <a:latin typeface="微软雅黑" pitchFamily="34" charset="-122"/>
                <a:ea typeface="微软雅黑" pitchFamily="34" charset="-122"/>
              </a:rPr>
              <a:t>②</a:t>
            </a:r>
            <a:r>
              <a:rPr lang="zh-TW" altLang="zh-CN" sz="2400" dirty="0">
                <a:latin typeface="微软雅黑" pitchFamily="34" charset="-122"/>
                <a:ea typeface="微软雅黑" pitchFamily="34" charset="-122"/>
              </a:rPr>
              <a:t>插线板可能要烧起来；</a:t>
            </a:r>
            <a:endParaRPr lang="zh-CN" altLang="en-US" sz="2400" dirty="0">
              <a:latin typeface="微软雅黑" pitchFamily="34" charset="-122"/>
              <a:ea typeface="微软雅黑" pitchFamily="34" charset="-122"/>
            </a:endParaRPr>
          </a:p>
        </p:txBody>
      </p:sp>
      <p:sp>
        <p:nvSpPr>
          <p:cNvPr id="11" name="Rectangle 4"/>
          <p:cNvSpPr>
            <a:spLocks noChangeArrowheads="1"/>
          </p:cNvSpPr>
          <p:nvPr/>
        </p:nvSpPr>
        <p:spPr bwMode="auto">
          <a:xfrm>
            <a:off x="182064" y="1947712"/>
            <a:ext cx="4801314" cy="461665"/>
          </a:xfrm>
          <a:prstGeom prst="rect">
            <a:avLst/>
          </a:prstGeom>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2400" dirty="0">
                <a:latin typeface="微软雅黑" pitchFamily="34" charset="-122"/>
                <a:ea typeface="微软雅黑" pitchFamily="34" charset="-122"/>
              </a:rPr>
              <a:t>算一算：通过插座的电流为多大？</a:t>
            </a:r>
          </a:p>
        </p:txBody>
      </p:sp>
      <p:graphicFrame>
        <p:nvGraphicFramePr>
          <p:cNvPr id="12" name="Group 78"/>
          <p:cNvGraphicFramePr>
            <a:graphicFrameLocks noGrp="1"/>
          </p:cNvGraphicFramePr>
          <p:nvPr>
            <p:extLst>
              <p:ext uri="{D42A27DB-BD31-4B8C-83A1-F6EECF244321}">
                <p14:modId xmlns:p14="http://schemas.microsoft.com/office/powerpoint/2010/main" val="3629183777"/>
              </p:ext>
            </p:extLst>
          </p:nvPr>
        </p:nvGraphicFramePr>
        <p:xfrm>
          <a:off x="5554133" y="2350260"/>
          <a:ext cx="3189295" cy="2488630"/>
        </p:xfrm>
        <a:graphic>
          <a:graphicData uri="http://schemas.openxmlformats.org/drawingml/2006/table">
            <a:tbl>
              <a:tblPr/>
              <a:tblGrid>
                <a:gridCol w="1738320"/>
                <a:gridCol w="1450975"/>
              </a:tblGrid>
              <a:tr h="38524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chemeClr val="bg2"/>
                          </a:solidFill>
                          <a:effectLst/>
                          <a:latin typeface="微软雅黑" pitchFamily="34" charset="-122"/>
                          <a:ea typeface="微软雅黑" pitchFamily="34" charset="-122"/>
                        </a:rPr>
                        <a:t>用电器</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chemeClr val="bg2"/>
                          </a:solidFill>
                          <a:effectLst/>
                          <a:latin typeface="微软雅黑" pitchFamily="34" charset="-122"/>
                          <a:ea typeface="微软雅黑" pitchFamily="34" charset="-122"/>
                        </a:rPr>
                        <a:t>功率</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r>
              <a:tr h="304800">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rgbClr val="002060"/>
                          </a:solidFill>
                          <a:effectLst/>
                          <a:latin typeface="微软雅黑" pitchFamily="34" charset="-122"/>
                          <a:ea typeface="微软雅黑" pitchFamily="34" charset="-122"/>
                        </a:rPr>
                        <a:t>微波炉</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1500W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209974">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rgbClr val="002060"/>
                          </a:solidFill>
                          <a:effectLst/>
                          <a:latin typeface="微软雅黑" pitchFamily="34" charset="-122"/>
                          <a:ea typeface="微软雅黑" pitchFamily="34" charset="-122"/>
                        </a:rPr>
                        <a:t>电熨斗</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800W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284480">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rgbClr val="002060"/>
                          </a:solidFill>
                          <a:effectLst/>
                          <a:latin typeface="微软雅黑" pitchFamily="34" charset="-122"/>
                          <a:ea typeface="微软雅黑" pitchFamily="34" charset="-122"/>
                        </a:rPr>
                        <a:t>电视</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100W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325120">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rgbClr val="002060"/>
                          </a:solidFill>
                          <a:effectLst/>
                          <a:latin typeface="微软雅黑" pitchFamily="34" charset="-122"/>
                          <a:ea typeface="微软雅黑" pitchFamily="34" charset="-122"/>
                        </a:rPr>
                        <a:t>电冰箱</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200W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431933">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dirty="0" smtClean="0">
                          <a:ln>
                            <a:noFill/>
                          </a:ln>
                          <a:solidFill>
                            <a:srgbClr val="002060"/>
                          </a:solidFill>
                          <a:effectLst/>
                          <a:latin typeface="微软雅黑" pitchFamily="34" charset="-122"/>
                          <a:ea typeface="微软雅黑" pitchFamily="34" charset="-122"/>
                        </a:rPr>
                        <a:t>洗衣机</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1000W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r h="431933">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zh-CN" altLang="en-US" sz="2000" b="0" i="0" u="none" strike="noStrike" cap="none" normalizeH="0" baseline="0" smtClean="0">
                          <a:ln>
                            <a:noFill/>
                          </a:ln>
                          <a:solidFill>
                            <a:srgbClr val="002060"/>
                          </a:solidFill>
                          <a:effectLst/>
                          <a:latin typeface="微软雅黑" pitchFamily="34" charset="-122"/>
                          <a:ea typeface="微软雅黑" pitchFamily="34" charset="-122"/>
                        </a:rPr>
                        <a:t>电饭煲</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F4F9"/>
                    </a:solidFill>
                  </a:tcPr>
                </a:tc>
                <a:tc>
                  <a:txBody>
                    <a:bodyPr/>
                    <a:lstStyle/>
                    <a:p>
                      <a:pPr marL="0" marR="0" lvl="0" indent="0" algn="ctr" defTabSz="914400" rtl="0" eaLnBrk="1" fontAlgn="base" latinLnBrk="0" hangingPunct="1">
                        <a:spcBef>
                          <a:spcPct val="0"/>
                        </a:spcBef>
                        <a:spcAft>
                          <a:spcPct val="50000"/>
                        </a:spcAft>
                        <a:buClrTx/>
                        <a:buSzTx/>
                        <a:buFont typeface="Arial" panose="020B0604020202020204" pitchFamily="34" charset="0"/>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rPr>
                        <a:t>800W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r>
            </a:tbl>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358064167"/>
              </p:ext>
            </p:extLst>
          </p:nvPr>
        </p:nvGraphicFramePr>
        <p:xfrm>
          <a:off x="528238" y="2409377"/>
          <a:ext cx="2847674" cy="724429"/>
        </p:xfrm>
        <a:graphic>
          <a:graphicData uri="http://schemas.openxmlformats.org/presentationml/2006/ole">
            <mc:AlternateContent xmlns:mc="http://schemas.openxmlformats.org/markup-compatibility/2006">
              <mc:Choice xmlns:v="urn:schemas-microsoft-com:vml" Requires="v">
                <p:oleObj spid="_x0000_s34847" name="Equation" r:id="rId5" imgW="1828800" imgH="482400" progId="Equation.DSMT4">
                  <p:embed/>
                </p:oleObj>
              </mc:Choice>
              <mc:Fallback>
                <p:oleObj name="Equation" r:id="rId5" imgW="1828800" imgH="482400" progId="Equation.DSMT4">
                  <p:embed/>
                  <p:pic>
                    <p:nvPicPr>
                      <p:cNvPr id="0" name=""/>
                      <p:cNvPicPr/>
                      <p:nvPr/>
                    </p:nvPicPr>
                    <p:blipFill>
                      <a:blip r:embed="rId6"/>
                      <a:stretch>
                        <a:fillRect/>
                      </a:stretch>
                    </p:blipFill>
                    <p:spPr>
                      <a:xfrm>
                        <a:off x="528238" y="2409377"/>
                        <a:ext cx="2847674" cy="724429"/>
                      </a:xfrm>
                      <a:prstGeom prst="rect">
                        <a:avLst/>
                      </a:prstGeom>
                    </p:spPr>
                  </p:pic>
                </p:oleObj>
              </mc:Fallback>
            </mc:AlternateContent>
          </a:graphicData>
        </a:graphic>
      </p:graphicFrame>
      <p:sp>
        <p:nvSpPr>
          <p:cNvPr id="14" name="Text Box 30"/>
          <p:cNvSpPr txBox="1">
            <a:spLocks noChangeArrowheads="1"/>
          </p:cNvSpPr>
          <p:nvPr/>
        </p:nvSpPr>
        <p:spPr bwMode="auto">
          <a:xfrm>
            <a:off x="200629" y="2933170"/>
            <a:ext cx="517785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l" fontAlgn="base">
              <a:lnSpc>
                <a:spcPct val="150000"/>
              </a:lnSpc>
              <a:spcAft>
                <a:spcPct val="0"/>
              </a:spcAft>
            </a:pPr>
            <a:r>
              <a:rPr lang="zh-CN" altLang="en-US" sz="2400" b="1" dirty="0" smtClean="0">
                <a:solidFill>
                  <a:srgbClr val="000000"/>
                </a:solidFill>
                <a:latin typeface="宋体" charset="-122"/>
              </a:rPr>
              <a:t>为什么</a:t>
            </a:r>
            <a:r>
              <a:rPr lang="zh-CN" altLang="en-US" sz="2400" b="1" dirty="0">
                <a:solidFill>
                  <a:srgbClr val="000000"/>
                </a:solidFill>
                <a:latin typeface="宋体" charset="-122"/>
              </a:rPr>
              <a:t>连接电源和插线板的电线比其它电线要粗一些</a:t>
            </a:r>
            <a:r>
              <a:rPr lang="zh-CN" altLang="en-US" sz="2400" b="1" dirty="0" smtClean="0">
                <a:solidFill>
                  <a:srgbClr val="000000"/>
                </a:solidFill>
                <a:latin typeface="宋体" charset="-122"/>
              </a:rPr>
              <a:t>？</a:t>
            </a:r>
            <a:endParaRPr lang="zh-CN" altLang="en-US" sz="2400" b="1" dirty="0">
              <a:solidFill>
                <a:srgbClr val="000000"/>
              </a:solidFill>
              <a:latin typeface="宋体" charset="-122"/>
            </a:endParaRPr>
          </a:p>
        </p:txBody>
      </p:sp>
      <p:sp>
        <p:nvSpPr>
          <p:cNvPr id="15" name="Text Box 35"/>
          <p:cNvSpPr txBox="1">
            <a:spLocks noChangeArrowheads="1"/>
          </p:cNvSpPr>
          <p:nvPr/>
        </p:nvSpPr>
        <p:spPr bwMode="auto">
          <a:xfrm>
            <a:off x="97397" y="3930470"/>
            <a:ext cx="51964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l" fontAlgn="base">
              <a:lnSpc>
                <a:spcPct val="150000"/>
              </a:lnSpc>
              <a:spcAft>
                <a:spcPct val="0"/>
              </a:spcAft>
            </a:pPr>
            <a:r>
              <a:rPr lang="en-US" altLang="zh-CN" sz="2400" dirty="0">
                <a:solidFill>
                  <a:srgbClr val="FF0000"/>
                </a:solidFill>
                <a:latin typeface="微软雅黑" pitchFamily="34" charset="-122"/>
                <a:ea typeface="微软雅黑" pitchFamily="34" charset="-122"/>
              </a:rPr>
              <a:t> </a:t>
            </a:r>
            <a:r>
              <a:rPr lang="zh-CN" altLang="en-US" sz="2400" dirty="0" smtClean="0">
                <a:solidFill>
                  <a:srgbClr val="FF0000"/>
                </a:solidFill>
                <a:latin typeface="微软雅黑" pitchFamily="34" charset="-122"/>
                <a:ea typeface="微软雅黑" pitchFamily="34" charset="-122"/>
              </a:rPr>
              <a:t>因为</a:t>
            </a:r>
            <a:r>
              <a:rPr lang="zh-CN" altLang="en-US" sz="2400" dirty="0">
                <a:solidFill>
                  <a:srgbClr val="FF0000"/>
                </a:solidFill>
                <a:latin typeface="微软雅黑" pitchFamily="34" charset="-122"/>
                <a:ea typeface="微软雅黑" pitchFamily="34" charset="-122"/>
              </a:rPr>
              <a:t>插线板中的</a:t>
            </a:r>
            <a:r>
              <a:rPr lang="zh-CN" altLang="en-US" sz="2400" dirty="0" smtClean="0">
                <a:solidFill>
                  <a:srgbClr val="FF0000"/>
                </a:solidFill>
                <a:latin typeface="微软雅黑" pitchFamily="34" charset="-122"/>
                <a:ea typeface="微软雅黑" pitchFamily="34" charset="-122"/>
              </a:rPr>
              <a:t>电流</a:t>
            </a:r>
            <a:r>
              <a:rPr lang="zh-CN" altLang="en-US" sz="2400" dirty="0">
                <a:solidFill>
                  <a:srgbClr val="FF0000"/>
                </a:solidFill>
                <a:latin typeface="微软雅黑" pitchFamily="34" charset="-122"/>
                <a:ea typeface="微软雅黑" pitchFamily="34" charset="-122"/>
              </a:rPr>
              <a:t>大</a:t>
            </a:r>
            <a:r>
              <a:rPr lang="zh-CN" altLang="en-US" sz="2400" dirty="0" smtClean="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电线越粗，允许通过的电流越</a:t>
            </a:r>
            <a:r>
              <a:rPr lang="zh-CN" altLang="en-US" sz="2400" dirty="0" smtClean="0">
                <a:solidFill>
                  <a:srgbClr val="FF0000"/>
                </a:solidFill>
                <a:latin typeface="微软雅黑" pitchFamily="34" charset="-122"/>
                <a:ea typeface="微软雅黑" pitchFamily="34" charset="-122"/>
              </a:rPr>
              <a:t>大。</a:t>
            </a:r>
            <a:endParaRPr lang="zh-CN" altLang="en-US" sz="24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553753446"/>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ircle(in)">
                                      <p:cBhvr>
                                        <p:cTn id="25" dur="2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7064" y="641730"/>
            <a:ext cx="8500533" cy="1135054"/>
          </a:xfrm>
          <a:prstGeom prst="rect">
            <a:avLst/>
          </a:prstGeom>
        </p:spPr>
        <p:txBody>
          <a:bodyPr wrap="square">
            <a:spAutoFit/>
          </a:bodyPr>
          <a:lstStyle/>
          <a:p>
            <a:pPr algn="l">
              <a:lnSpc>
                <a:spcPct val="150000"/>
              </a:lnSpc>
              <a:spcBef>
                <a:spcPct val="0"/>
              </a:spcBef>
              <a:buFontTx/>
              <a:buNone/>
            </a:pPr>
            <a:r>
              <a:rPr lang="zh-CN" altLang="en-US" sz="2400" dirty="0">
                <a:solidFill>
                  <a:srgbClr val="000000"/>
                </a:solidFill>
                <a:latin typeface="微软雅黑" pitchFamily="34" charset="-122"/>
                <a:ea typeface="微软雅黑" pitchFamily="34" charset="-122"/>
              </a:rPr>
              <a:t>我国城乡许多地区进行家庭供电线路的</a:t>
            </a:r>
            <a:r>
              <a:rPr lang="zh-CN" altLang="en-US" sz="2400" dirty="0" smtClean="0">
                <a:solidFill>
                  <a:srgbClr val="000000"/>
                </a:solidFill>
                <a:latin typeface="微软雅黑" pitchFamily="34" charset="-122"/>
                <a:ea typeface="微软雅黑" pitchFamily="34" charset="-122"/>
              </a:rPr>
              <a:t>改造，</a:t>
            </a:r>
            <a:r>
              <a:rPr lang="zh-CN" altLang="en-US" sz="2400" dirty="0">
                <a:solidFill>
                  <a:srgbClr val="000000"/>
                </a:solidFill>
                <a:latin typeface="微软雅黑" pitchFamily="34" charset="-122"/>
                <a:ea typeface="微软雅黑" pitchFamily="34" charset="-122"/>
              </a:rPr>
              <a:t>主要是把</a:t>
            </a:r>
            <a:r>
              <a:rPr lang="zh-CN" altLang="en-US" sz="2400" u="sng" dirty="0">
                <a:solidFill>
                  <a:srgbClr val="000000"/>
                </a:solidFill>
                <a:latin typeface="微软雅黑" pitchFamily="34" charset="-122"/>
                <a:ea typeface="微软雅黑" pitchFamily="34" charset="-122"/>
              </a:rPr>
              <a:t>电线换成更粗</a:t>
            </a:r>
            <a:r>
              <a:rPr lang="zh-CN" altLang="en-US" sz="2400" dirty="0">
                <a:solidFill>
                  <a:srgbClr val="000000"/>
                </a:solidFill>
                <a:latin typeface="微软雅黑" pitchFamily="34" charset="-122"/>
                <a:ea typeface="微软雅黑" pitchFamily="34" charset="-122"/>
              </a:rPr>
              <a:t>的，电能表换成</a:t>
            </a:r>
            <a:r>
              <a:rPr lang="zh-CN" altLang="en-US" sz="2400" u="sng" dirty="0">
                <a:solidFill>
                  <a:srgbClr val="000000"/>
                </a:solidFill>
                <a:latin typeface="微软雅黑" pitchFamily="34" charset="-122"/>
                <a:ea typeface="微软雅黑" pitchFamily="34" charset="-122"/>
              </a:rPr>
              <a:t>标定电流更大</a:t>
            </a:r>
            <a:r>
              <a:rPr lang="zh-CN" altLang="en-US" sz="2400" dirty="0">
                <a:solidFill>
                  <a:srgbClr val="000000"/>
                </a:solidFill>
                <a:latin typeface="微软雅黑" pitchFamily="34" charset="-122"/>
                <a:ea typeface="微软雅黑" pitchFamily="34" charset="-122"/>
              </a:rPr>
              <a:t>的</a:t>
            </a:r>
            <a:r>
              <a:rPr lang="zh-CN" altLang="en-US" sz="2400" dirty="0" smtClean="0">
                <a:solidFill>
                  <a:srgbClr val="000000"/>
                </a:solidFill>
                <a:latin typeface="微软雅黑" pitchFamily="34" charset="-122"/>
                <a:ea typeface="微软雅黑" pitchFamily="34" charset="-122"/>
              </a:rPr>
              <a:t>，这样改造</a:t>
            </a:r>
            <a:r>
              <a:rPr lang="zh-CN" altLang="en-US" sz="2400" dirty="0">
                <a:solidFill>
                  <a:srgbClr val="000000"/>
                </a:solidFill>
                <a:latin typeface="微软雅黑" pitchFamily="34" charset="-122"/>
                <a:ea typeface="微软雅黑" pitchFamily="34" charset="-122"/>
              </a:rPr>
              <a:t>的</a:t>
            </a:r>
            <a:r>
              <a:rPr lang="zh-CN" altLang="en-US" sz="2400" dirty="0" smtClean="0">
                <a:solidFill>
                  <a:srgbClr val="000000"/>
                </a:solidFill>
                <a:latin typeface="微软雅黑" pitchFamily="34" charset="-122"/>
                <a:ea typeface="微软雅黑" pitchFamily="34" charset="-122"/>
              </a:rPr>
              <a:t>必要性？</a:t>
            </a:r>
            <a:endParaRPr lang="en-US" altLang="zh-CN" sz="2400" dirty="0">
              <a:solidFill>
                <a:srgbClr val="000000"/>
              </a:solidFill>
              <a:latin typeface="微软雅黑" pitchFamily="34" charset="-122"/>
              <a:ea typeface="微软雅黑" pitchFamily="34" charset="-122"/>
            </a:endParaRPr>
          </a:p>
        </p:txBody>
      </p:sp>
      <p:sp>
        <p:nvSpPr>
          <p:cNvPr id="3" name="Rectangle 10"/>
          <p:cNvSpPr/>
          <p:nvPr/>
        </p:nvSpPr>
        <p:spPr>
          <a:xfrm>
            <a:off x="279975" y="1811482"/>
            <a:ext cx="8512945" cy="1938992"/>
          </a:xfrm>
          <a:prstGeom prst="rect">
            <a:avLst/>
          </a:prstGeom>
          <a:noFill/>
          <a:ln w="9525">
            <a:noFill/>
          </a:ln>
        </p:spPr>
        <p:txBody>
          <a:bodyPr wrap="square">
            <a:spAutoFit/>
          </a:bodyPr>
          <a:lstStyle>
            <a:lvl1pPr marL="342900" indent="-342900" algn="l" defTabSz="457200" rtl="0" fontAlgn="base">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stStyle>
          <a:p>
            <a:pPr marL="0" indent="0" defTabSz="914400">
              <a:lnSpc>
                <a:spcPct val="150000"/>
              </a:lnSpc>
              <a:spcBef>
                <a:spcPct val="0"/>
              </a:spcBef>
              <a:buClrTx/>
              <a:buNone/>
            </a:pPr>
            <a:r>
              <a:rPr lang="en-US" altLang="zh-CN" sz="2000" dirty="0" smtClean="0">
                <a:solidFill>
                  <a:srgbClr val="FF0000"/>
                </a:solidFill>
                <a:latin typeface="微软雅黑" pitchFamily="34" charset="-122"/>
                <a:ea typeface="微软雅黑" pitchFamily="34" charset="-122"/>
              </a:rPr>
              <a:t>1.</a:t>
            </a:r>
            <a:r>
              <a:rPr lang="zh-CN" altLang="en-US" sz="2000" dirty="0" smtClean="0">
                <a:solidFill>
                  <a:srgbClr val="FF0000"/>
                </a:solidFill>
                <a:latin typeface="微软雅黑" pitchFamily="34" charset="-122"/>
                <a:ea typeface="微软雅黑" pitchFamily="34" charset="-122"/>
              </a:rPr>
              <a:t>现在</a:t>
            </a:r>
            <a:r>
              <a:rPr lang="zh-CN" altLang="en-US" sz="2000" dirty="0">
                <a:solidFill>
                  <a:srgbClr val="FF0000"/>
                </a:solidFill>
                <a:latin typeface="微软雅黑" pitchFamily="34" charset="-122"/>
                <a:ea typeface="微软雅黑" pitchFamily="34" charset="-122"/>
              </a:rPr>
              <a:t>家庭电路中使用的用电器越来越多，总功率</a:t>
            </a:r>
            <a:r>
              <a:rPr lang="en-US" altLang="zh-CN" sz="2000" dirty="0">
                <a:solidFill>
                  <a:srgbClr val="FF0000"/>
                </a:solidFill>
                <a:latin typeface="微软雅黑" pitchFamily="34" charset="-122"/>
                <a:ea typeface="微软雅黑" pitchFamily="34" charset="-122"/>
              </a:rPr>
              <a:t>P</a:t>
            </a:r>
            <a:r>
              <a:rPr lang="zh-CN" altLang="en-US" sz="2000" dirty="0">
                <a:solidFill>
                  <a:srgbClr val="FF0000"/>
                </a:solidFill>
                <a:latin typeface="微软雅黑" pitchFamily="34" charset="-122"/>
                <a:ea typeface="微软雅黑" pitchFamily="34" charset="-122"/>
              </a:rPr>
              <a:t>越来越大</a:t>
            </a:r>
            <a:r>
              <a:rPr lang="zh-CN" altLang="en-US" sz="2000" dirty="0" smtClean="0">
                <a:solidFill>
                  <a:srgbClr val="FF0000"/>
                </a:solidFill>
                <a:latin typeface="微软雅黑" pitchFamily="34" charset="-122"/>
                <a:ea typeface="微软雅黑" pitchFamily="34" charset="-122"/>
              </a:rPr>
              <a:t>，根据 </a:t>
            </a:r>
            <a:r>
              <a:rPr lang="en-US" altLang="zh-CN" sz="2000" dirty="0">
                <a:solidFill>
                  <a:srgbClr val="FF0000"/>
                </a:solidFill>
                <a:latin typeface="微软雅黑" pitchFamily="34" charset="-122"/>
                <a:ea typeface="微软雅黑" pitchFamily="34" charset="-122"/>
              </a:rPr>
              <a:t>I=P/U</a:t>
            </a:r>
            <a:r>
              <a:rPr lang="zh-CN" altLang="en-US" sz="2000" dirty="0">
                <a:solidFill>
                  <a:srgbClr val="FF0000"/>
                </a:solidFill>
                <a:latin typeface="微软雅黑" pitchFamily="34" charset="-122"/>
                <a:ea typeface="微软雅黑" pitchFamily="34" charset="-122"/>
              </a:rPr>
              <a:t>可知，总电流</a:t>
            </a:r>
            <a:r>
              <a:rPr lang="en-US" altLang="zh-CN" sz="2000" dirty="0">
                <a:solidFill>
                  <a:srgbClr val="FF0000"/>
                </a:solidFill>
                <a:latin typeface="微软雅黑" pitchFamily="34" charset="-122"/>
                <a:ea typeface="微软雅黑" pitchFamily="34" charset="-122"/>
              </a:rPr>
              <a:t>I</a:t>
            </a:r>
            <a:r>
              <a:rPr lang="zh-CN" altLang="en-US" sz="2000" dirty="0">
                <a:solidFill>
                  <a:srgbClr val="FF0000"/>
                </a:solidFill>
                <a:latin typeface="微软雅黑" pitchFamily="34" charset="-122"/>
                <a:ea typeface="微软雅黑" pitchFamily="34" charset="-122"/>
              </a:rPr>
              <a:t>越来越大</a:t>
            </a:r>
            <a:r>
              <a:rPr lang="zh-CN" altLang="en-US" sz="2000" dirty="0" smtClean="0">
                <a:solidFill>
                  <a:srgbClr val="FF0000"/>
                </a:solidFill>
                <a:latin typeface="微软雅黑" pitchFamily="34" charset="-122"/>
                <a:ea typeface="微软雅黑" pitchFamily="34" charset="-122"/>
              </a:rPr>
              <a:t>，输电</a:t>
            </a:r>
            <a:r>
              <a:rPr lang="zh-CN" altLang="en-US" sz="2000" dirty="0">
                <a:solidFill>
                  <a:srgbClr val="FF0000"/>
                </a:solidFill>
                <a:latin typeface="微软雅黑" pitchFamily="34" charset="-122"/>
                <a:ea typeface="微软雅黑" pitchFamily="34" charset="-122"/>
              </a:rPr>
              <a:t>导线越粗允许通过的最大电流就越大</a:t>
            </a:r>
            <a:r>
              <a:rPr lang="zh-CN" altLang="en-US" sz="2000" dirty="0" smtClean="0">
                <a:solidFill>
                  <a:srgbClr val="FF0000"/>
                </a:solidFill>
                <a:latin typeface="微软雅黑" pitchFamily="34" charset="-122"/>
                <a:ea typeface="微软雅黑" pitchFamily="34" charset="-122"/>
              </a:rPr>
              <a:t>。另外粗导线的电阻小。</a:t>
            </a:r>
            <a:r>
              <a:rPr lang="zh-CN" altLang="en-US" sz="2000" dirty="0">
                <a:solidFill>
                  <a:srgbClr val="FF0000"/>
                </a:solidFill>
                <a:latin typeface="微软雅黑" pitchFamily="34" charset="-122"/>
                <a:ea typeface="微软雅黑" pitchFamily="34" charset="-122"/>
              </a:rPr>
              <a:t>根据</a:t>
            </a:r>
            <a:r>
              <a:rPr lang="en-US" altLang="zh-CN" sz="2000" dirty="0" smtClean="0">
                <a:solidFill>
                  <a:srgbClr val="FF0000"/>
                </a:solidFill>
                <a:latin typeface="微软雅黑" pitchFamily="34" charset="-122"/>
                <a:ea typeface="微软雅黑" pitchFamily="34" charset="-122"/>
              </a:rPr>
              <a:t>Q=I</a:t>
            </a:r>
            <a:r>
              <a:rPr lang="en-US" altLang="zh-CN" sz="2000" baseline="50000" dirty="0" smtClean="0">
                <a:solidFill>
                  <a:srgbClr val="FF0000"/>
                </a:solidFill>
                <a:latin typeface="微软雅黑" pitchFamily="34" charset="-122"/>
                <a:ea typeface="微软雅黑" pitchFamily="34" charset="-122"/>
              </a:rPr>
              <a:t>2</a:t>
            </a:r>
            <a:r>
              <a:rPr lang="en-US" altLang="zh-CN" sz="2000" dirty="0" smtClean="0">
                <a:solidFill>
                  <a:srgbClr val="FF0000"/>
                </a:solidFill>
                <a:latin typeface="微软雅黑" pitchFamily="34" charset="-122"/>
                <a:ea typeface="微软雅黑" pitchFamily="34" charset="-122"/>
              </a:rPr>
              <a:t>Rt</a:t>
            </a:r>
            <a:r>
              <a:rPr lang="zh-CN" altLang="en-US" sz="2000" dirty="0" smtClean="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输电线上产生的热量减小</a:t>
            </a:r>
            <a:r>
              <a:rPr lang="zh-CN" altLang="en-US" sz="2000" dirty="0" smtClean="0">
                <a:solidFill>
                  <a:srgbClr val="FF0000"/>
                </a:solidFill>
                <a:latin typeface="微软雅黑" pitchFamily="34" charset="-122"/>
                <a:ea typeface="微软雅黑" pitchFamily="34" charset="-122"/>
              </a:rPr>
              <a:t>，可以</a:t>
            </a:r>
            <a:r>
              <a:rPr lang="zh-CN" altLang="en-US" sz="2000" dirty="0">
                <a:solidFill>
                  <a:srgbClr val="FF0000"/>
                </a:solidFill>
                <a:latin typeface="微软雅黑" pitchFamily="34" charset="-122"/>
                <a:ea typeface="微软雅黑" pitchFamily="34" charset="-122"/>
              </a:rPr>
              <a:t>减小输电线上的电能损耗</a:t>
            </a:r>
            <a:r>
              <a:rPr lang="zh-CN" altLang="en-US" sz="2000" dirty="0" smtClean="0">
                <a:solidFill>
                  <a:srgbClr val="FF0000"/>
                </a:solidFill>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grpSp>
        <p:nvGrpSpPr>
          <p:cNvPr id="5" name="组合 4"/>
          <p:cNvGrpSpPr/>
          <p:nvPr/>
        </p:nvGrpSpPr>
        <p:grpSpPr>
          <a:xfrm>
            <a:off x="249701" y="217392"/>
            <a:ext cx="1430994" cy="588916"/>
            <a:chOff x="702606" y="1857951"/>
            <a:chExt cx="1430994" cy="697781"/>
          </a:xfrm>
        </p:grpSpPr>
        <p:sp>
          <p:nvSpPr>
            <p:cNvPr id="6" name="Shape 108"/>
            <p:cNvSpPr/>
            <p:nvPr/>
          </p:nvSpPr>
          <p:spPr>
            <a:xfrm>
              <a:off x="745293" y="1857951"/>
              <a:ext cx="1388307"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7" name="Shape 112"/>
            <p:cNvSpPr/>
            <p:nvPr/>
          </p:nvSpPr>
          <p:spPr>
            <a:xfrm>
              <a:off x="702606" y="1899065"/>
              <a:ext cx="1430994"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lang="zh-CN" altLang="en-US" sz="2400" dirty="0" smtClean="0">
                  <a:solidFill>
                    <a:schemeClr val="bg1"/>
                  </a:solidFill>
                  <a:latin typeface="微软雅黑" pitchFamily="34" charset="-122"/>
                  <a:ea typeface="微软雅黑" pitchFamily="34" charset="-122"/>
                </a:rPr>
                <a:t>想想议议</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
        <p:nvSpPr>
          <p:cNvPr id="8" name="文本框 19459"/>
          <p:cNvSpPr txBox="1">
            <a:spLocks noChangeArrowheads="1"/>
          </p:cNvSpPr>
          <p:nvPr/>
        </p:nvSpPr>
        <p:spPr bwMode="auto">
          <a:xfrm>
            <a:off x="249701" y="3587423"/>
            <a:ext cx="848789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buClr>
                <a:schemeClr val="bg1"/>
              </a:buClr>
            </a:pPr>
            <a:r>
              <a:rPr lang="en-US" altLang="zh-CN" sz="2000" dirty="0" smtClean="0">
                <a:solidFill>
                  <a:srgbClr val="FF0000"/>
                </a:solidFill>
                <a:latin typeface="微软雅黑" pitchFamily="34" charset="-122"/>
                <a:ea typeface="微软雅黑" pitchFamily="34" charset="-122"/>
              </a:rPr>
              <a:t>2.</a:t>
            </a:r>
            <a:r>
              <a:rPr lang="zh-CN" altLang="en-US" sz="2000" dirty="0" smtClean="0">
                <a:solidFill>
                  <a:srgbClr val="FF0000"/>
                </a:solidFill>
                <a:latin typeface="微软雅黑" pitchFamily="34" charset="-122"/>
                <a:ea typeface="微软雅黑" pitchFamily="34" charset="-122"/>
              </a:rPr>
              <a:t>每</a:t>
            </a:r>
            <a:r>
              <a:rPr lang="zh-CN" altLang="en-US" sz="2000" dirty="0">
                <a:solidFill>
                  <a:srgbClr val="FF0000"/>
                </a:solidFill>
                <a:latin typeface="微软雅黑" pitchFamily="34" charset="-122"/>
                <a:ea typeface="微软雅黑" pitchFamily="34" charset="-122"/>
              </a:rPr>
              <a:t>块电能表</a:t>
            </a:r>
            <a:r>
              <a:rPr lang="zh-CN" altLang="en-US" sz="2000" dirty="0" smtClean="0">
                <a:solidFill>
                  <a:srgbClr val="FF0000"/>
                </a:solidFill>
                <a:latin typeface="微软雅黑" pitchFamily="34" charset="-122"/>
                <a:ea typeface="微软雅黑" pitchFamily="34" charset="-122"/>
              </a:rPr>
              <a:t>都有标定</a:t>
            </a:r>
            <a:r>
              <a:rPr lang="zh-CN" altLang="en-US" sz="2000" dirty="0">
                <a:solidFill>
                  <a:srgbClr val="FF0000"/>
                </a:solidFill>
                <a:latin typeface="微软雅黑" pitchFamily="34" charset="-122"/>
                <a:ea typeface="微软雅黑" pitchFamily="34" charset="-122"/>
              </a:rPr>
              <a:t>电流和额定最大电流，如果电路</a:t>
            </a:r>
            <a:r>
              <a:rPr lang="zh-CN" altLang="en-US" sz="2000" dirty="0" smtClean="0">
                <a:solidFill>
                  <a:srgbClr val="FF0000"/>
                </a:solidFill>
                <a:latin typeface="微软雅黑" pitchFamily="34" charset="-122"/>
                <a:ea typeface="微软雅黑" pitchFamily="34" charset="-122"/>
              </a:rPr>
              <a:t>中电流</a:t>
            </a:r>
            <a:r>
              <a:rPr lang="zh-CN" altLang="en-US" sz="2000" dirty="0">
                <a:solidFill>
                  <a:srgbClr val="FF0000"/>
                </a:solidFill>
                <a:latin typeface="微软雅黑" pitchFamily="34" charset="-122"/>
                <a:ea typeface="微软雅黑" pitchFamily="34" charset="-122"/>
              </a:rPr>
              <a:t>太大，而电能表是串联在干路上的，电能表可能被损坏，所以输电线换粗的同时，电能表的标定电流也要换成更大的。</a:t>
            </a:r>
          </a:p>
        </p:txBody>
      </p:sp>
    </p:spTree>
    <p:extLst>
      <p:ext uri="{BB962C8B-B14F-4D97-AF65-F5344CB8AC3E}">
        <p14:creationId xmlns:p14="http://schemas.microsoft.com/office/powerpoint/2010/main" val="25665212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79942" y="864272"/>
            <a:ext cx="82200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indent="360000" algn="l">
              <a:lnSpc>
                <a:spcPct val="150000"/>
              </a:lnSpc>
            </a:pPr>
            <a:r>
              <a:rPr lang="zh-CN" altLang="en-US" sz="2400" dirty="0" smtClean="0">
                <a:latin typeface="微软雅黑" pitchFamily="34" charset="-122"/>
                <a:ea typeface="微软雅黑" pitchFamily="34" charset="-122"/>
              </a:rPr>
              <a:t>炎炎夏日</a:t>
            </a:r>
            <a:r>
              <a:rPr lang="zh-CN" altLang="en-US" sz="2400" dirty="0">
                <a:latin typeface="微软雅黑" pitchFamily="34" charset="-122"/>
                <a:ea typeface="微软雅黑" pitchFamily="34" charset="-122"/>
              </a:rPr>
              <a:t>即将来临，明明家购置了一台</a:t>
            </a:r>
            <a:r>
              <a:rPr lang="en-US" altLang="zh-CN" sz="2400" dirty="0">
                <a:latin typeface="微软雅黑" pitchFamily="34" charset="-122"/>
                <a:ea typeface="微软雅黑" pitchFamily="34" charset="-122"/>
              </a:rPr>
              <a:t>1KW</a:t>
            </a:r>
            <a:r>
              <a:rPr lang="zh-CN" altLang="en-US" sz="2400" dirty="0">
                <a:latin typeface="微软雅黑" pitchFamily="34" charset="-122"/>
                <a:ea typeface="微软雅黑" pitchFamily="34" charset="-122"/>
              </a:rPr>
              <a:t>的空调，已知他家原有用电器的总功率是</a:t>
            </a:r>
            <a:r>
              <a:rPr lang="en-US" altLang="zh-CN" sz="2400" dirty="0">
                <a:latin typeface="微软雅黑" pitchFamily="34" charset="-122"/>
                <a:ea typeface="微软雅黑" pitchFamily="34" charset="-122"/>
              </a:rPr>
              <a:t>5600W</a:t>
            </a:r>
            <a:r>
              <a:rPr lang="zh-CN" altLang="en-US" sz="2400" dirty="0">
                <a:latin typeface="微软雅黑" pitchFamily="34" charset="-122"/>
                <a:ea typeface="微软雅黑" pitchFamily="34" charset="-122"/>
              </a:rPr>
              <a:t>，电能表上标有“</a:t>
            </a:r>
            <a:r>
              <a:rPr lang="en-US" altLang="zh-CN" sz="2400" dirty="0">
                <a:latin typeface="微软雅黑" pitchFamily="34" charset="-122"/>
                <a:ea typeface="微软雅黑" pitchFamily="34" charset="-122"/>
              </a:rPr>
              <a:t>220V      10</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40</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A</a:t>
            </a:r>
            <a:r>
              <a:rPr lang="zh-CN" altLang="en-US" sz="2400" dirty="0">
                <a:latin typeface="微软雅黑" pitchFamily="34" charset="-122"/>
                <a:ea typeface="微软雅黑" pitchFamily="34" charset="-122"/>
              </a:rPr>
              <a:t>”的字样，请你通过计算说明：</a:t>
            </a:r>
            <a:endParaRPr lang="en-US" altLang="zh-CN" sz="2400" dirty="0">
              <a:latin typeface="微软雅黑" pitchFamily="34" charset="-122"/>
              <a:ea typeface="微软雅黑" pitchFamily="34" charset="-122"/>
            </a:endParaRPr>
          </a:p>
          <a:p>
            <a:pPr indent="360000" algn="l">
              <a:lnSpc>
                <a:spcPct val="150000"/>
              </a:lnSpc>
            </a:pP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1</a:t>
            </a:r>
            <a:r>
              <a:rPr lang="zh-CN" altLang="en-US" sz="2400" dirty="0">
                <a:latin typeface="微软雅黑" pitchFamily="34" charset="-122"/>
                <a:ea typeface="微软雅黑" pitchFamily="34" charset="-122"/>
              </a:rPr>
              <a:t>）使用这台空调时，通过它的电流是多少？</a:t>
            </a:r>
            <a:endParaRPr lang="en-US" altLang="zh-CN" sz="2400" dirty="0">
              <a:latin typeface="微软雅黑" pitchFamily="34" charset="-122"/>
              <a:ea typeface="微软雅黑" pitchFamily="34" charset="-122"/>
            </a:endParaRPr>
          </a:p>
          <a:p>
            <a:pPr indent="360000" algn="l">
              <a:lnSpc>
                <a:spcPct val="150000"/>
              </a:lnSpc>
            </a:pP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2</a:t>
            </a:r>
            <a:r>
              <a:rPr lang="zh-CN" altLang="en-US" sz="2400" dirty="0">
                <a:latin typeface="微软雅黑" pitchFamily="34" charset="-122"/>
                <a:ea typeface="微软雅黑" pitchFamily="34" charset="-122"/>
              </a:rPr>
              <a:t>）从电能表使用角度考虑，明明家的电路是否允许安装这样一台</a:t>
            </a:r>
            <a:r>
              <a:rPr lang="zh-CN" altLang="en-US" sz="2400" dirty="0" smtClean="0">
                <a:latin typeface="微软雅黑" pitchFamily="34" charset="-122"/>
                <a:ea typeface="微软雅黑" pitchFamily="34" charset="-122"/>
              </a:rPr>
              <a:t>空调？</a:t>
            </a:r>
            <a:endParaRPr lang="zh-CN" altLang="en-US" sz="2400" dirty="0">
              <a:latin typeface="微软雅黑" pitchFamily="34" charset="-122"/>
              <a:ea typeface="微软雅黑" pitchFamily="34" charset="-122"/>
            </a:endParaRPr>
          </a:p>
        </p:txBody>
      </p:sp>
      <p:grpSp>
        <p:nvGrpSpPr>
          <p:cNvPr id="3" name="组合 2"/>
          <p:cNvGrpSpPr/>
          <p:nvPr/>
        </p:nvGrpSpPr>
        <p:grpSpPr>
          <a:xfrm>
            <a:off x="379942" y="246430"/>
            <a:ext cx="1011832" cy="588916"/>
            <a:chOff x="702606" y="1857951"/>
            <a:chExt cx="1011832" cy="697781"/>
          </a:xfrm>
        </p:grpSpPr>
        <p:sp>
          <p:nvSpPr>
            <p:cNvPr id="4" name="Shape 108"/>
            <p:cNvSpPr/>
            <p:nvPr/>
          </p:nvSpPr>
          <p:spPr>
            <a:xfrm>
              <a:off x="745294" y="1857951"/>
              <a:ext cx="876012"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5" name="Shape 112"/>
            <p:cNvSpPr/>
            <p:nvPr/>
          </p:nvSpPr>
          <p:spPr>
            <a:xfrm>
              <a:off x="702606" y="1899066"/>
              <a:ext cx="1011832" cy="547007"/>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anose="020B0502040204020203" charset="-122"/>
                </a:rPr>
                <a:t>例题</a:t>
              </a:r>
              <a:endParaRPr kumimoji="0" sz="2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anose="020B0502040204020203" charset="-122"/>
              </a:endParaRPr>
            </a:p>
          </p:txBody>
        </p:sp>
      </p:grpSp>
    </p:spTree>
    <p:extLst>
      <p:ext uri="{BB962C8B-B14F-4D97-AF65-F5344CB8AC3E}">
        <p14:creationId xmlns:p14="http://schemas.microsoft.com/office/powerpoint/2010/main" val="35504418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922</TotalTime>
  <Words>1981</Words>
  <Application>Microsoft Office PowerPoint</Application>
  <PresentationFormat>自定义</PresentationFormat>
  <Paragraphs>205</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Default</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2019-04-02T02:49:40Z</dcterms:created>
  <dcterms:modified xsi:type="dcterms:W3CDTF">2019-12-30T12:42:14Z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2052-2.5.0.931</vt:lpwstr>
  </property>
</Properties>
</file>